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7" r:id="rId1"/>
    <p:sldMasterId id="2147483978" r:id="rId2"/>
  </p:sldMasterIdLst>
  <p:notesMasterIdLst>
    <p:notesMasterId r:id="rId21"/>
  </p:notesMasterIdLst>
  <p:handoutMasterIdLst>
    <p:handoutMasterId r:id="rId22"/>
  </p:handoutMasterIdLst>
  <p:sldIdLst>
    <p:sldId id="609" r:id="rId3"/>
    <p:sldId id="767" r:id="rId4"/>
    <p:sldId id="783" r:id="rId5"/>
    <p:sldId id="784" r:id="rId6"/>
    <p:sldId id="785" r:id="rId7"/>
    <p:sldId id="777" r:id="rId8"/>
    <p:sldId id="778" r:id="rId9"/>
    <p:sldId id="779" r:id="rId10"/>
    <p:sldId id="780" r:id="rId11"/>
    <p:sldId id="781" r:id="rId12"/>
    <p:sldId id="775" r:id="rId13"/>
    <p:sldId id="766" r:id="rId14"/>
    <p:sldId id="758" r:id="rId15"/>
    <p:sldId id="754" r:id="rId16"/>
    <p:sldId id="786" r:id="rId17"/>
    <p:sldId id="787" r:id="rId18"/>
    <p:sldId id="755" r:id="rId19"/>
    <p:sldId id="762" r:id="rId20"/>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00FF"/>
    <a:srgbClr val="CC99FF"/>
    <a:srgbClr val="0000FF"/>
    <a:srgbClr val="00CCFF"/>
    <a:srgbClr val="00FFFF"/>
    <a:srgbClr val="006600"/>
    <a:srgbClr val="4F2683"/>
    <a:srgbClr val="BF311A"/>
    <a:srgbClr val="5D9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095" autoAdjust="0"/>
  </p:normalViewPr>
  <p:slideViewPr>
    <p:cSldViewPr>
      <p:cViewPr>
        <p:scale>
          <a:sx n="100" d="100"/>
          <a:sy n="100" d="100"/>
        </p:scale>
        <p:origin x="58" y="298"/>
      </p:cViewPr>
      <p:guideLst>
        <p:guide orient="horz" pos="2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864"/>
    </p:cViewPr>
  </p:sorterViewPr>
  <p:notesViewPr>
    <p:cSldViewPr>
      <p:cViewPr varScale="1">
        <p:scale>
          <a:sx n="98" d="100"/>
          <a:sy n="98" d="100"/>
        </p:scale>
        <p:origin x="-630" y="-108"/>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74438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1898163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55283" indent="-290493" eaLnBrk="0" hangingPunct="0">
              <a:defRPr sz="2400">
                <a:solidFill>
                  <a:schemeClr val="tx1"/>
                </a:solidFill>
                <a:latin typeface="Arial" pitchFamily="34" charset="0"/>
                <a:ea typeface="ヒラギノ角ゴ Pro W3"/>
                <a:cs typeface="ヒラギノ角ゴ Pro W3"/>
              </a:defRPr>
            </a:lvl2pPr>
            <a:lvl3pPr marL="1161974" indent="-232395" eaLnBrk="0" hangingPunct="0">
              <a:defRPr sz="2400">
                <a:solidFill>
                  <a:schemeClr val="tx1"/>
                </a:solidFill>
                <a:latin typeface="Arial" pitchFamily="34" charset="0"/>
                <a:ea typeface="ヒラギノ角ゴ Pro W3"/>
                <a:cs typeface="ヒラギノ角ゴ Pro W3"/>
              </a:defRPr>
            </a:lvl3pPr>
            <a:lvl4pPr marL="1626763" indent="-232395" eaLnBrk="0" hangingPunct="0">
              <a:defRPr sz="2400">
                <a:solidFill>
                  <a:schemeClr val="tx1"/>
                </a:solidFill>
                <a:latin typeface="Arial" pitchFamily="34" charset="0"/>
                <a:ea typeface="ヒラギノ角ゴ Pro W3"/>
                <a:cs typeface="ヒラギノ角ゴ Pro W3"/>
              </a:defRPr>
            </a:lvl4pPr>
            <a:lvl5pPr marL="2091553" indent="-232395" eaLnBrk="0" hangingPunct="0">
              <a:defRPr sz="2400">
                <a:solidFill>
                  <a:schemeClr val="tx1"/>
                </a:solidFill>
                <a:latin typeface="Arial" pitchFamily="34" charset="0"/>
                <a:ea typeface="ヒラギノ角ゴ Pro W3"/>
                <a:cs typeface="ヒラギノ角ゴ Pro W3"/>
              </a:defRPr>
            </a:lvl5pPr>
            <a:lvl6pPr marL="2556342" indent="-232395"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3021132" indent="-232395"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85921" indent="-232395"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950711" indent="-232395"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6E4227D2-79C0-4B15-AA00-F903A2F1C6EA}" type="slidenum">
              <a:rPr lang="en-US" sz="1200"/>
              <a:pPr/>
              <a:t>1</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000" dirty="0">
              <a:latin typeface="Arial" pitchFamily="34" charset="0"/>
              <a:ea typeface="ヒラギノ角ゴ Pro W3"/>
            </a:endParaRPr>
          </a:p>
        </p:txBody>
      </p:sp>
      <p:sp>
        <p:nvSpPr>
          <p:cNvPr id="2" name="Date Placeholder 1"/>
          <p:cNvSpPr>
            <a:spLocks noGrp="1"/>
          </p:cNvSpPr>
          <p:nvPr>
            <p:ph type="dt" idx="10"/>
          </p:nvPr>
        </p:nvSpPr>
        <p:spPr/>
        <p:txBody>
          <a:bodyPr/>
          <a:lstStyle/>
          <a:p>
            <a:pPr>
              <a:defRPr/>
            </a:pPr>
            <a:r>
              <a:rPr lang="en-US" dirty="0" smtClean="0"/>
              <a:t>9/17/2012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typical pulse program for a 1D 1H NMR experiment.</a:t>
            </a:r>
            <a:r>
              <a:rPr lang="en-US" dirty="0" smtClean="0"/>
              <a:t> There are many new programs developed to date.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10</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FID (a time domain signal) is transformed into a frequency</a:t>
            </a:r>
            <a:r>
              <a:rPr lang="en-US" baseline="0" dirty="0" smtClean="0"/>
              <a:t> domain. The signal has position (chemical shift) and an intensity (proportional to the number of protons underlying). A reference compound (such as DSS, TMS, TSP) is used to reference the NMR signals and other signals are measured with respect to this signal.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protons within the molecule experiences difference microenvironments (such as the effects of electrons surrounding the atom). So, atoms attached to different functional groups have different chemical shifts in NMR spectrum. This shows the chemical shifts of protons in a variety of chemical classes.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13</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14</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a:t>
            </a:r>
            <a:r>
              <a:rPr lang="en-US" baseline="0" dirty="0" smtClean="0"/>
              <a:t> work with you for “Hands on NMR”. I will show you steps in recording an NMR spectrum. NMR stands for Nuclear Magnetic Resonance.</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2</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simplest form,</a:t>
            </a:r>
            <a:r>
              <a:rPr lang="en-US" baseline="0" dirty="0" smtClean="0"/>
              <a:t> NMR is another spectroscopic method.</a:t>
            </a:r>
            <a:r>
              <a:rPr lang="en-US" dirty="0" smtClean="0"/>
              <a:t> An atom is in</a:t>
            </a:r>
            <a:r>
              <a:rPr lang="en-US" baseline="0" dirty="0" smtClean="0"/>
              <a:t> equilibrium between high and low energy states when placed in a static magnetic field. We can excite these atoms so that they move into high energy state. As usual, the atom tends to release energy.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basic components of the modern NMR Spectrometer. It consists of a superconducting magnet, NMR Console, probe &amp; shim system, and pre-amplifiers.</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hand</a:t>
            </a:r>
            <a:r>
              <a:rPr lang="en-US" baseline="0" dirty="0" smtClean="0"/>
              <a:t> side shows the inside of the magnet </a:t>
            </a:r>
            <a:r>
              <a:rPr lang="en-US" baseline="0" dirty="0" err="1" smtClean="0"/>
              <a:t>dewar</a:t>
            </a:r>
            <a:r>
              <a:rPr lang="en-US" baseline="0" dirty="0" smtClean="0"/>
              <a:t>. The magnetic coil is covered with liquid helium (4 K). There is a outer jacket of liquid nitrogen to cool the system to minimize evaporation of liquid helium. The right hand side shows how the sample is positio</a:t>
            </a:r>
            <a:r>
              <a:rPr lang="en-US" dirty="0" smtClean="0"/>
              <a:t>ned in the probe. The sample is inserted via a cushion</a:t>
            </a:r>
            <a:r>
              <a:rPr lang="en-US" baseline="0" dirty="0" smtClean="0"/>
              <a:t> of air.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NMR spectrometer,</a:t>
            </a:r>
            <a:r>
              <a:rPr lang="en-US" baseline="0" dirty="0" smtClean="0"/>
              <a:t> a radio signal is transmitted into the sample as a pulse and the nuclei are exited into high energy state.  A signal in the receiver coil is generated. The nuclei in the high energy state comes back to low energy state. So, a receiver in the probe detects this as a decaying of a signal (Free Induction Decay).</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8</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energy difference between the low and high energy state is proportional to the field strength.</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F51D13E-8487-44CD-A13B-5B9DFAD85AAF}"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dirty="0" smtClean="0"/>
              <a:t>9/17/2012</a:t>
            </a:r>
            <a:endParaRPr lang="en-US" dirty="0"/>
          </a:p>
        </p:txBody>
      </p:sp>
    </p:spTree>
    <p:extLst>
      <p:ext uri="{BB962C8B-B14F-4D97-AF65-F5344CB8AC3E}">
        <p14:creationId xmlns:p14="http://schemas.microsoft.com/office/powerpoint/2010/main" val="1136821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 name="Group 22"/>
          <p:cNvGrpSpPr/>
          <p:nvPr userDrawn="1"/>
        </p:nvGrpSpPr>
        <p:grpSpPr>
          <a:xfrm>
            <a:off x="-1981200" y="3811191"/>
            <a:ext cx="9753600" cy="7616427"/>
            <a:chOff x="-1981200" y="3811191"/>
            <a:chExt cx="9753600" cy="7616427"/>
          </a:xfrm>
        </p:grpSpPr>
        <p:sp>
          <p:nvSpPr>
            <p:cNvPr id="19" name="Arc 18"/>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1" name="Arc 20"/>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2" name="Arc 21"/>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Arc 19"/>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5" name="Rectangle 4"/>
          <p:cNvSpPr>
            <a:spLocks noChangeArrowheads="1"/>
          </p:cNvSpPr>
          <p:nvPr userDrawn="1"/>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6" name="Rectangle 5"/>
          <p:cNvSpPr>
            <a:spLocks noChangeArrowheads="1"/>
          </p:cNvSpPr>
          <p:nvPr userDrawn="1"/>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7" name="Rectangle 6"/>
          <p:cNvSpPr>
            <a:spLocks noChangeArrowheads="1"/>
          </p:cNvSpPr>
          <p:nvPr userDrawn="1"/>
        </p:nvSpPr>
        <p:spPr bwMode="auto">
          <a:xfrm>
            <a:off x="0" y="304800"/>
            <a:ext cx="9144000" cy="76200"/>
          </a:xfrm>
          <a:prstGeom prst="rect">
            <a:avLst/>
          </a:prstGeom>
          <a:solidFill>
            <a:srgbClr val="BF311A">
              <a:alpha val="60000"/>
            </a:srgbClr>
          </a:solidFill>
          <a:ln w="9525">
            <a:noFill/>
            <a:miter lim="800000"/>
            <a:headEnd/>
            <a:tailEnd/>
          </a:ln>
        </p:spPr>
        <p:txBody>
          <a:bodyPr wrap="none" anchor="ctr"/>
          <a:lstStyle/>
          <a:p>
            <a:pPr>
              <a:defRPr/>
            </a:pPr>
            <a:endParaRPr lang="en-US" dirty="0"/>
          </a:p>
        </p:txBody>
      </p:sp>
      <p:sp>
        <p:nvSpPr>
          <p:cNvPr id="8" name="Rectangle 7"/>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9" name="Picture 12" descr="RTI_653_1in"/>
          <p:cNvPicPr>
            <a:picLocks noChangeAspect="1" noChangeArrowheads="1"/>
          </p:cNvPicPr>
          <p:nvPr userDrawn="1"/>
        </p:nvPicPr>
        <p:blipFill>
          <a:blip r:embed="rId2" cstate="screen"/>
          <a:srcRect/>
          <a:stretch>
            <a:fillRect/>
          </a:stretch>
        </p:blipFill>
        <p:spPr bwMode="auto">
          <a:xfrm>
            <a:off x="6934200" y="762000"/>
            <a:ext cx="1335088" cy="528638"/>
          </a:xfrm>
          <a:prstGeom prst="rect">
            <a:avLst/>
          </a:prstGeom>
          <a:noFill/>
          <a:ln w="9525">
            <a:noFill/>
            <a:miter lim="800000"/>
            <a:headEnd/>
            <a:tailEnd/>
          </a:ln>
        </p:spPr>
      </p:pic>
      <p:sp>
        <p:nvSpPr>
          <p:cNvPr id="10" name="Text Box 13"/>
          <p:cNvSpPr txBox="1">
            <a:spLocks noChangeArrowheads="1"/>
          </p:cNvSpPr>
          <p:nvPr userDrawn="1"/>
        </p:nvSpPr>
        <p:spPr bwMode="auto">
          <a:xfrm>
            <a:off x="2039937" y="6477000"/>
            <a:ext cx="3065463" cy="214313"/>
          </a:xfrm>
          <a:prstGeom prst="rect">
            <a:avLst/>
          </a:prstGeom>
          <a:noFill/>
          <a:ln w="9525" algn="ctr">
            <a:noFill/>
            <a:miter lim="800000"/>
            <a:headEnd/>
            <a:tailEnd/>
          </a:ln>
          <a:effectLst/>
        </p:spPr>
        <p:txBody>
          <a:bodyPr wrap="none">
            <a:spAutoFit/>
          </a:bodyPr>
          <a:lstStyle/>
          <a:p>
            <a:pPr>
              <a:defRPr/>
            </a:pPr>
            <a:r>
              <a:rPr lang="en-US" sz="800" dirty="0"/>
              <a:t>RTI International is a trade name of Research Triangle Institute.</a:t>
            </a:r>
          </a:p>
        </p:txBody>
      </p:sp>
      <p:sp>
        <p:nvSpPr>
          <p:cNvPr id="11" name="Text Box 14"/>
          <p:cNvSpPr txBox="1">
            <a:spLocks noChangeArrowheads="1"/>
          </p:cNvSpPr>
          <p:nvPr userDrawn="1"/>
        </p:nvSpPr>
        <p:spPr bwMode="auto">
          <a:xfrm>
            <a:off x="7239000" y="6400800"/>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20558A"/>
                </a:solidFill>
              </a:rPr>
              <a:t>www.rti.org</a:t>
            </a:r>
          </a:p>
        </p:txBody>
      </p:sp>
      <p:sp>
        <p:nvSpPr>
          <p:cNvPr id="130050" name="Rectangle 2"/>
          <p:cNvSpPr>
            <a:spLocks noGrp="1" noChangeArrowheads="1"/>
          </p:cNvSpPr>
          <p:nvPr>
            <p:ph type="ctrTitle"/>
          </p:nvPr>
        </p:nvSpPr>
        <p:spPr>
          <a:xfrm>
            <a:off x="685800" y="1754188"/>
            <a:ext cx="7772400" cy="841375"/>
          </a:xfrm>
          <a:noFill/>
        </p:spPr>
        <p:txBody>
          <a:bodyPr/>
          <a:lstStyle>
            <a:lvl1pPr algn="r">
              <a:defRPr b="1">
                <a:solidFill>
                  <a:schemeClr val="tx1"/>
                </a:solidFill>
                <a:latin typeface="+mj-lt"/>
              </a:defRPr>
            </a:lvl1pPr>
          </a:lstStyle>
          <a:p>
            <a:r>
              <a:rPr lang="en-US" smtClean="0"/>
              <a:t>Click to edit Master title style</a:t>
            </a:r>
            <a:endParaRPr lang="en-US" dirty="0"/>
          </a:p>
        </p:txBody>
      </p:sp>
      <p:sp>
        <p:nvSpPr>
          <p:cNvPr id="130051" name="Rectangle 3"/>
          <p:cNvSpPr>
            <a:spLocks noGrp="1" noChangeArrowheads="1"/>
          </p:cNvSpPr>
          <p:nvPr>
            <p:ph type="subTitle" idx="1"/>
          </p:nvPr>
        </p:nvSpPr>
        <p:spPr>
          <a:xfrm>
            <a:off x="2971800" y="2743200"/>
            <a:ext cx="5484813" cy="1752600"/>
          </a:xfrm>
        </p:spPr>
        <p:txBody>
          <a:bodyPr/>
          <a:lstStyle>
            <a:lvl1pPr marL="0" indent="0" algn="r">
              <a:buFont typeface="Wingdings" pitchFamily="1" charset="2"/>
              <a:buNone/>
              <a:defRPr sz="2400"/>
            </a:lvl1pPr>
          </a:lstStyle>
          <a:p>
            <a:r>
              <a:rPr lang="en-US" smtClean="0"/>
              <a:t>Click to edit Master subtitle style</a:t>
            </a:r>
            <a:endParaRPr lang="en-US" dirty="0"/>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2"/>
          <p:cNvGrpSpPr/>
          <p:nvPr userDrawn="1"/>
        </p:nvGrpSpPr>
        <p:grpSpPr>
          <a:xfrm>
            <a:off x="-1981200" y="3811191"/>
            <a:ext cx="9753600" cy="7616427"/>
            <a:chOff x="-1981200" y="3811191"/>
            <a:chExt cx="9753600" cy="7616427"/>
          </a:xfrm>
        </p:grpSpPr>
        <p:sp>
          <p:nvSpPr>
            <p:cNvPr id="19" name="Arc 18"/>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1" name="Arc 20"/>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2" name="Arc 21"/>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Arc 19"/>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5" name="Rectangle 4"/>
          <p:cNvSpPr>
            <a:spLocks noChangeArrowheads="1"/>
          </p:cNvSpPr>
          <p:nvPr userDrawn="1"/>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6" name="Rectangle 5"/>
          <p:cNvSpPr>
            <a:spLocks noChangeArrowheads="1"/>
          </p:cNvSpPr>
          <p:nvPr userDrawn="1"/>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7" name="Rectangle 6"/>
          <p:cNvSpPr>
            <a:spLocks noChangeArrowheads="1"/>
          </p:cNvSpPr>
          <p:nvPr userDrawn="1"/>
        </p:nvSpPr>
        <p:spPr bwMode="auto">
          <a:xfrm>
            <a:off x="0" y="304800"/>
            <a:ext cx="9144000" cy="76200"/>
          </a:xfrm>
          <a:prstGeom prst="rect">
            <a:avLst/>
          </a:prstGeom>
          <a:solidFill>
            <a:srgbClr val="BF311A">
              <a:alpha val="60000"/>
            </a:srgbClr>
          </a:solidFill>
          <a:ln w="9525">
            <a:noFill/>
            <a:miter lim="800000"/>
            <a:headEnd/>
            <a:tailEnd/>
          </a:ln>
        </p:spPr>
        <p:txBody>
          <a:bodyPr wrap="none" anchor="ctr"/>
          <a:lstStyle/>
          <a:p>
            <a:pPr>
              <a:defRPr/>
            </a:pPr>
            <a:endParaRPr lang="en-US" dirty="0"/>
          </a:p>
        </p:txBody>
      </p:sp>
      <p:sp>
        <p:nvSpPr>
          <p:cNvPr id="8" name="Rectangle 7"/>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9" name="Picture 12" descr="RTI_653_1in"/>
          <p:cNvPicPr>
            <a:picLocks noChangeAspect="1" noChangeArrowheads="1"/>
          </p:cNvPicPr>
          <p:nvPr userDrawn="1"/>
        </p:nvPicPr>
        <p:blipFill>
          <a:blip r:embed="rId2" cstate="screen"/>
          <a:srcRect/>
          <a:stretch>
            <a:fillRect/>
          </a:stretch>
        </p:blipFill>
        <p:spPr bwMode="auto">
          <a:xfrm>
            <a:off x="6934200" y="762000"/>
            <a:ext cx="1335088" cy="528638"/>
          </a:xfrm>
          <a:prstGeom prst="rect">
            <a:avLst/>
          </a:prstGeom>
          <a:noFill/>
          <a:ln w="9525">
            <a:noFill/>
            <a:miter lim="800000"/>
            <a:headEnd/>
            <a:tailEnd/>
          </a:ln>
        </p:spPr>
      </p:pic>
      <p:sp>
        <p:nvSpPr>
          <p:cNvPr id="10" name="Text Box 13"/>
          <p:cNvSpPr txBox="1">
            <a:spLocks noChangeArrowheads="1"/>
          </p:cNvSpPr>
          <p:nvPr userDrawn="1"/>
        </p:nvSpPr>
        <p:spPr bwMode="auto">
          <a:xfrm>
            <a:off x="2039937" y="6477000"/>
            <a:ext cx="3065463" cy="214313"/>
          </a:xfrm>
          <a:prstGeom prst="rect">
            <a:avLst/>
          </a:prstGeom>
          <a:noFill/>
          <a:ln w="9525" algn="ctr">
            <a:noFill/>
            <a:miter lim="800000"/>
            <a:headEnd/>
            <a:tailEnd/>
          </a:ln>
          <a:effectLst/>
        </p:spPr>
        <p:txBody>
          <a:bodyPr wrap="none">
            <a:spAutoFit/>
          </a:bodyPr>
          <a:lstStyle/>
          <a:p>
            <a:pPr>
              <a:defRPr/>
            </a:pPr>
            <a:r>
              <a:rPr lang="en-US" sz="800" dirty="0"/>
              <a:t>RTI International is a trade name of Research Triangle Institute.</a:t>
            </a:r>
          </a:p>
        </p:txBody>
      </p:sp>
      <p:sp>
        <p:nvSpPr>
          <p:cNvPr id="11" name="Text Box 14"/>
          <p:cNvSpPr txBox="1">
            <a:spLocks noChangeArrowheads="1"/>
          </p:cNvSpPr>
          <p:nvPr userDrawn="1"/>
        </p:nvSpPr>
        <p:spPr bwMode="auto">
          <a:xfrm>
            <a:off x="7239000" y="6400800"/>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20558A"/>
                </a:solidFill>
              </a:rPr>
              <a:t>www.rti.org</a:t>
            </a:r>
          </a:p>
        </p:txBody>
      </p:sp>
      <p:sp>
        <p:nvSpPr>
          <p:cNvPr id="130050" name="Rectangle 2"/>
          <p:cNvSpPr>
            <a:spLocks noGrp="1" noChangeArrowheads="1"/>
          </p:cNvSpPr>
          <p:nvPr>
            <p:ph type="ctrTitle"/>
          </p:nvPr>
        </p:nvSpPr>
        <p:spPr>
          <a:xfrm>
            <a:off x="685800" y="1754188"/>
            <a:ext cx="7772400" cy="841375"/>
          </a:xfrm>
          <a:noFill/>
        </p:spPr>
        <p:txBody>
          <a:bodyPr/>
          <a:lstStyle>
            <a:lvl1pPr algn="r">
              <a:defRPr b="1">
                <a:solidFill>
                  <a:schemeClr val="tx1"/>
                </a:solidFill>
                <a:latin typeface="+mj-lt"/>
              </a:defRPr>
            </a:lvl1pPr>
          </a:lstStyle>
          <a:p>
            <a:r>
              <a:rPr lang="en-US" smtClean="0"/>
              <a:t>Click to edit Master title style</a:t>
            </a:r>
            <a:endParaRPr lang="en-US" dirty="0"/>
          </a:p>
        </p:txBody>
      </p:sp>
      <p:sp>
        <p:nvSpPr>
          <p:cNvPr id="130051" name="Rectangle 3"/>
          <p:cNvSpPr>
            <a:spLocks noGrp="1" noChangeArrowheads="1"/>
          </p:cNvSpPr>
          <p:nvPr>
            <p:ph type="subTitle" idx="1"/>
          </p:nvPr>
        </p:nvSpPr>
        <p:spPr>
          <a:xfrm>
            <a:off x="2971800" y="2743200"/>
            <a:ext cx="5484813" cy="1752600"/>
          </a:xfrm>
        </p:spPr>
        <p:txBody>
          <a:bodyPr/>
          <a:lstStyle>
            <a:lvl1pPr marL="0" indent="0" algn="r">
              <a:buFont typeface="Wingdings" pitchFamily="1" charset="2"/>
              <a:buNone/>
              <a:defRPr sz="2400"/>
            </a:lvl1pPr>
          </a:lstStyle>
          <a:p>
            <a:r>
              <a:rPr lang="en-US" smtClean="0"/>
              <a:t>Click to edit Master subtitle style</a:t>
            </a:r>
            <a:endParaRPr lang="en-US" dirty="0"/>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smtClean="0"/>
              <a:t>CONFIDENTIAL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grpSp>
        <p:nvGrpSpPr>
          <p:cNvPr id="4" name="Group 3"/>
          <p:cNvGrpSpPr/>
          <p:nvPr userDrawn="1"/>
        </p:nvGrpSpPr>
        <p:grpSpPr>
          <a:xfrm>
            <a:off x="-1981200" y="3811191"/>
            <a:ext cx="9753600" cy="7616427"/>
            <a:chOff x="-1981200" y="3811191"/>
            <a:chExt cx="9753600" cy="7616427"/>
          </a:xfrm>
        </p:grpSpPr>
        <p:sp>
          <p:nvSpPr>
            <p:cNvPr id="5" name="Arc 4"/>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6" name="Arc 5"/>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Arc 6"/>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8" name="Arc 7"/>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smtClean="0"/>
              <a:t>CONFIDENTIAL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grpSp>
        <p:nvGrpSpPr>
          <p:cNvPr id="4" name="Group 3"/>
          <p:cNvGrpSpPr/>
          <p:nvPr userDrawn="1"/>
        </p:nvGrpSpPr>
        <p:grpSpPr>
          <a:xfrm>
            <a:off x="-1981200" y="3811191"/>
            <a:ext cx="9753600" cy="7616427"/>
            <a:chOff x="-1981200" y="3811191"/>
            <a:chExt cx="9753600" cy="7616427"/>
          </a:xfrm>
        </p:grpSpPr>
        <p:sp>
          <p:nvSpPr>
            <p:cNvPr id="5" name="Arc 4"/>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6" name="Arc 5"/>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Arc 6"/>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8" name="Arc 7"/>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screen">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57438" y="684213"/>
            <a:ext cx="6783387" cy="530225"/>
          </a:xfrm>
          <a:prstGeom prst="rect">
            <a:avLst/>
          </a:prstGeom>
          <a:solidFill>
            <a:srgbClr val="BF311A"/>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8007" name="Rectangle 7"/>
          <p:cNvSpPr>
            <a:spLocks noChangeArrowheads="1"/>
          </p:cNvSpPr>
          <p:nvPr/>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128008" name="Rectangle 8"/>
          <p:cNvSpPr>
            <a:spLocks noChangeArrowheads="1"/>
          </p:cNvSpPr>
          <p:nvPr/>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128009" name="Rectangle 9"/>
          <p:cNvSpPr>
            <a:spLocks noChangeArrowheads="1"/>
          </p:cNvSpPr>
          <p:nvPr/>
        </p:nvSpPr>
        <p:spPr bwMode="auto">
          <a:xfrm>
            <a:off x="0" y="304800"/>
            <a:ext cx="9144000" cy="76200"/>
          </a:xfrm>
          <a:prstGeom prst="rect">
            <a:avLst/>
          </a:prstGeom>
          <a:solidFill>
            <a:srgbClr val="BF311A">
              <a:alpha val="60000"/>
            </a:srgbClr>
          </a:solidFill>
          <a:ln w="9525">
            <a:noFill/>
            <a:miter lim="800000"/>
            <a:headEnd/>
            <a:tailEnd/>
          </a:ln>
        </p:spPr>
        <p:txBody>
          <a:bodyPr wrap="none" anchor="ctr"/>
          <a:lstStyle/>
          <a:p>
            <a:pPr>
              <a:defRPr/>
            </a:pPr>
            <a:endParaRPr lang="en-US" dirty="0"/>
          </a:p>
        </p:txBody>
      </p:sp>
      <p:sp>
        <p:nvSpPr>
          <p:cNvPr id="128010" name="Rectangle 10"/>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1032" name="Picture 11" descr="RTI_653_1in"/>
          <p:cNvPicPr>
            <a:picLocks noChangeAspect="1" noChangeArrowheads="1"/>
          </p:cNvPicPr>
          <p:nvPr/>
        </p:nvPicPr>
        <p:blipFill>
          <a:blip r:embed="rId13" cstate="screen"/>
          <a:srcRect/>
          <a:stretch>
            <a:fillRect/>
          </a:stretch>
        </p:blipFill>
        <p:spPr bwMode="auto">
          <a:xfrm>
            <a:off x="8153400" y="6324600"/>
            <a:ext cx="649288" cy="257175"/>
          </a:xfrm>
          <a:prstGeom prst="rect">
            <a:avLst/>
          </a:prstGeom>
          <a:noFill/>
          <a:ln w="9525">
            <a:noFill/>
            <a:miter lim="800000"/>
            <a:headEnd/>
            <a:tailEnd/>
          </a:ln>
        </p:spPr>
      </p:pic>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smtClean="0"/>
              <a:t>CONFIDENTIAL</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chemeClr val="accent1"/>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77" r:id="rId9"/>
    <p:sldLayoutId id="2147483966" r:id="rId10"/>
  </p:sldLayoutIdLst>
  <p:hf sldNum="0" hdr="0" ftr="0" dt="0"/>
  <p:txStyles>
    <p:title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684213" indent="-342900" algn="l" rtl="0" eaLnBrk="1" fontAlgn="base" hangingPunct="1">
        <a:spcBef>
          <a:spcPct val="20000"/>
        </a:spcBef>
        <a:spcAft>
          <a:spcPct val="0"/>
        </a:spcAft>
        <a:buClr>
          <a:schemeClr val="tx2"/>
        </a:buClr>
        <a:buSzPct val="80000"/>
        <a:buFont typeface="Arial" charset="0"/>
        <a:buChar char="–"/>
        <a:defRPr sz="2000">
          <a:solidFill>
            <a:schemeClr val="tx1"/>
          </a:solidFill>
          <a:latin typeface="+mn-lt"/>
          <a:cs typeface="+mn-cs"/>
        </a:defRPr>
      </a:lvl2pPr>
      <a:lvl3pPr marL="1082675" indent="-398463"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57438" y="684213"/>
            <a:ext cx="6783387" cy="530225"/>
          </a:xfrm>
          <a:prstGeom prst="rect">
            <a:avLst/>
          </a:prstGeom>
          <a:solidFill>
            <a:srgbClr val="BF311A"/>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8007" name="Rectangle 7"/>
          <p:cNvSpPr>
            <a:spLocks noChangeArrowheads="1"/>
          </p:cNvSpPr>
          <p:nvPr/>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128008" name="Rectangle 8"/>
          <p:cNvSpPr>
            <a:spLocks noChangeArrowheads="1"/>
          </p:cNvSpPr>
          <p:nvPr/>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128009" name="Rectangle 9"/>
          <p:cNvSpPr>
            <a:spLocks noChangeArrowheads="1"/>
          </p:cNvSpPr>
          <p:nvPr/>
        </p:nvSpPr>
        <p:spPr bwMode="auto">
          <a:xfrm>
            <a:off x="0" y="304800"/>
            <a:ext cx="9144000" cy="76200"/>
          </a:xfrm>
          <a:prstGeom prst="rect">
            <a:avLst/>
          </a:prstGeom>
          <a:solidFill>
            <a:srgbClr val="BF311A">
              <a:alpha val="60000"/>
            </a:srgbClr>
          </a:solidFill>
          <a:ln w="9525">
            <a:noFill/>
            <a:miter lim="800000"/>
            <a:headEnd/>
            <a:tailEnd/>
          </a:ln>
        </p:spPr>
        <p:txBody>
          <a:bodyPr wrap="none" anchor="ctr"/>
          <a:lstStyle/>
          <a:p>
            <a:pPr>
              <a:defRPr/>
            </a:pPr>
            <a:endParaRPr lang="en-US" dirty="0"/>
          </a:p>
        </p:txBody>
      </p:sp>
      <p:sp>
        <p:nvSpPr>
          <p:cNvPr id="128010" name="Rectangle 10"/>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1032" name="Picture 11" descr="RTI_653_1in"/>
          <p:cNvPicPr>
            <a:picLocks noChangeAspect="1" noChangeArrowheads="1"/>
          </p:cNvPicPr>
          <p:nvPr/>
        </p:nvPicPr>
        <p:blipFill>
          <a:blip r:embed="rId12" cstate="screen"/>
          <a:srcRect/>
          <a:stretch>
            <a:fillRect/>
          </a:stretch>
        </p:blipFill>
        <p:spPr bwMode="auto">
          <a:xfrm>
            <a:off x="8153400" y="6324600"/>
            <a:ext cx="649288" cy="257175"/>
          </a:xfrm>
          <a:prstGeom prst="rect">
            <a:avLst/>
          </a:prstGeom>
          <a:noFill/>
          <a:ln w="9525">
            <a:noFill/>
            <a:miter lim="800000"/>
            <a:headEnd/>
            <a:tailEnd/>
          </a:ln>
        </p:spPr>
      </p:pic>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smtClean="0"/>
              <a:t>CONFIDENTIAL</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chemeClr val="accent1"/>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hf sldNum="0" hdr="0" ftr="0" dt="0"/>
  <p:txStyles>
    <p:title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684213" indent="-342900" algn="l" rtl="0" eaLnBrk="1" fontAlgn="base" hangingPunct="1">
        <a:spcBef>
          <a:spcPct val="20000"/>
        </a:spcBef>
        <a:spcAft>
          <a:spcPct val="0"/>
        </a:spcAft>
        <a:buClr>
          <a:schemeClr val="tx2"/>
        </a:buClr>
        <a:buSzPct val="80000"/>
        <a:buFont typeface="Arial" charset="0"/>
        <a:buChar char="–"/>
        <a:defRPr sz="2000">
          <a:solidFill>
            <a:schemeClr val="tx1"/>
          </a:solidFill>
          <a:latin typeface="+mn-lt"/>
          <a:cs typeface="+mn-cs"/>
        </a:defRPr>
      </a:lvl2pPr>
      <a:lvl3pPr marL="1082675" indent="-398463"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905000"/>
          </a:xfrm>
        </p:spPr>
        <p:txBody>
          <a:bodyPr/>
          <a:lstStyle/>
          <a:p>
            <a:pPr eaLnBrk="1" hangingPunct="1"/>
            <a:r>
              <a:rPr lang="en-US" sz="4000" dirty="0" smtClean="0"/>
              <a:t>NMR Hands On</a:t>
            </a:r>
            <a:r>
              <a:rPr lang="en-US" dirty="0" smtClean="0"/>
              <a:t/>
            </a:r>
            <a:br>
              <a:rPr lang="en-US" dirty="0" smtClean="0"/>
            </a:br>
            <a:r>
              <a:rPr lang="en-US" b="0" dirty="0" smtClean="0"/>
              <a:t/>
            </a:r>
            <a:br>
              <a:rPr lang="en-US" b="0" dirty="0" smtClean="0"/>
            </a:br>
            <a:r>
              <a:rPr lang="en-US" b="0" dirty="0" smtClean="0"/>
              <a:t>UAB Metabolomics Training Course</a:t>
            </a:r>
            <a:br>
              <a:rPr lang="en-US" b="0" dirty="0" smtClean="0"/>
            </a:br>
            <a:r>
              <a:rPr lang="en-US" b="0" dirty="0" smtClean="0"/>
              <a:t>June 02-05, 2014</a:t>
            </a:r>
            <a:endParaRPr lang="en-US" b="0" i="1" dirty="0" smtClean="0"/>
          </a:p>
        </p:txBody>
      </p:sp>
      <p:sp>
        <p:nvSpPr>
          <p:cNvPr id="3075" name="Rectangle 3"/>
          <p:cNvSpPr>
            <a:spLocks noGrp="1" noChangeArrowheads="1"/>
          </p:cNvSpPr>
          <p:nvPr>
            <p:ph type="subTitle" idx="1"/>
          </p:nvPr>
        </p:nvSpPr>
        <p:spPr>
          <a:xfrm>
            <a:off x="381000" y="4648200"/>
            <a:ext cx="8534400" cy="1371600"/>
          </a:xfrm>
        </p:spPr>
        <p:txBody>
          <a:bodyPr/>
          <a:lstStyle/>
          <a:p>
            <a:pPr eaLnBrk="1" hangingPunct="1">
              <a:lnSpc>
                <a:spcPct val="90000"/>
              </a:lnSpc>
            </a:pPr>
            <a:r>
              <a:rPr lang="en-US" sz="2000" dirty="0" smtClean="0">
                <a:solidFill>
                  <a:srgbClr val="5F5F5F"/>
                </a:solidFill>
              </a:rPr>
              <a:t>Susan Sumner, Wimal Pathmasiri, Rodney Snyder</a:t>
            </a:r>
          </a:p>
          <a:p>
            <a:pPr eaLnBrk="1" hangingPunct="1">
              <a:lnSpc>
                <a:spcPct val="90000"/>
              </a:lnSpc>
            </a:pPr>
            <a:r>
              <a:rPr lang="en-US" sz="2000" dirty="0" smtClean="0">
                <a:solidFill>
                  <a:srgbClr val="5F5F5F"/>
                </a:solidFill>
              </a:rPr>
              <a:t>NIH Eastern Regional Comprehensive Metabolomics Resource Core </a:t>
            </a:r>
          </a:p>
          <a:p>
            <a:pPr eaLnBrk="1" hangingPunct="1">
              <a:lnSpc>
                <a:spcPct val="90000"/>
              </a:lnSpc>
            </a:pPr>
            <a:r>
              <a:rPr lang="en-US" sz="2000" dirty="0" smtClean="0">
                <a:solidFill>
                  <a:srgbClr val="5F5F5F"/>
                </a:solidFill>
              </a:rPr>
              <a:t>(RTI RCMRC) </a:t>
            </a:r>
          </a:p>
        </p:txBody>
      </p:sp>
    </p:spTree>
    <p:extLst>
      <p:ext uri="{BB962C8B-B14F-4D97-AF65-F5344CB8AC3E}">
        <p14:creationId xmlns:p14="http://schemas.microsoft.com/office/powerpoint/2010/main" val="3273463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562600" y="381000"/>
            <a:ext cx="35813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Basic </a:t>
            </a:r>
            <a:r>
              <a:rPr lang="en-US" kern="0" baseline="30000" dirty="0" smtClean="0"/>
              <a:t>1</a:t>
            </a:r>
            <a:r>
              <a:rPr lang="en-US" kern="0" dirty="0" smtClean="0"/>
              <a:t>H Experiment</a:t>
            </a: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462016" cy="235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0" y="5029200"/>
            <a:ext cx="4953000" cy="923330"/>
          </a:xfrm>
          <a:prstGeom prst="rect">
            <a:avLst/>
          </a:prstGeom>
          <a:noFill/>
        </p:spPr>
        <p:txBody>
          <a:bodyPr wrap="square" rtlCol="0">
            <a:spAutoFit/>
          </a:bodyPr>
          <a:lstStyle/>
          <a:p>
            <a:r>
              <a:rPr lang="en-US" dirty="0" smtClean="0"/>
              <a:t>d1 = delay</a:t>
            </a:r>
          </a:p>
          <a:p>
            <a:r>
              <a:rPr lang="en-US" dirty="0" smtClean="0"/>
              <a:t>p1 = pulse width</a:t>
            </a:r>
          </a:p>
          <a:p>
            <a:r>
              <a:rPr lang="en-US" dirty="0" err="1" smtClean="0"/>
              <a:t>acq</a:t>
            </a:r>
            <a:r>
              <a:rPr lang="en-US" dirty="0" smtClean="0"/>
              <a:t> = acquisition time</a:t>
            </a:r>
            <a:endParaRPr lang="en-US" dirty="0"/>
          </a:p>
        </p:txBody>
      </p:sp>
      <p:sp>
        <p:nvSpPr>
          <p:cNvPr id="5" name="Rectangle 4"/>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1495788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6553200" y="381000"/>
            <a:ext cx="2590800"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a:t>NMR </a:t>
            </a:r>
            <a:r>
              <a:rPr lang="en-US" kern="0" dirty="0" smtClean="0"/>
              <a:t>Signal </a:t>
            </a:r>
            <a:endParaRPr lang="en-US"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4891278" cy="285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2050247"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bwMode="auto">
          <a:xfrm>
            <a:off x="2971800" y="3848100"/>
            <a:ext cx="601631" cy="3429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TextBox 6"/>
          <p:cNvSpPr txBox="1"/>
          <p:nvPr/>
        </p:nvSpPr>
        <p:spPr>
          <a:xfrm>
            <a:off x="2734756" y="3200400"/>
            <a:ext cx="1227644" cy="646331"/>
          </a:xfrm>
          <a:prstGeom prst="rect">
            <a:avLst/>
          </a:prstGeom>
          <a:noFill/>
        </p:spPr>
        <p:txBody>
          <a:bodyPr wrap="none" rtlCol="0">
            <a:spAutoFit/>
          </a:bodyPr>
          <a:lstStyle/>
          <a:p>
            <a:r>
              <a:rPr lang="en-US" dirty="0" smtClean="0"/>
              <a:t>Fourier</a:t>
            </a:r>
          </a:p>
          <a:p>
            <a:r>
              <a:rPr lang="en-US" dirty="0" smtClean="0"/>
              <a:t>Transform</a:t>
            </a:r>
            <a:endParaRPr lang="en-US" dirty="0"/>
          </a:p>
        </p:txBody>
      </p:sp>
      <p:sp>
        <p:nvSpPr>
          <p:cNvPr id="2" name="TextBox 1"/>
          <p:cNvSpPr txBox="1"/>
          <p:nvPr/>
        </p:nvSpPr>
        <p:spPr>
          <a:xfrm>
            <a:off x="990600" y="5562600"/>
            <a:ext cx="7620000" cy="369332"/>
          </a:xfrm>
          <a:prstGeom prst="rect">
            <a:avLst/>
          </a:prstGeom>
          <a:noFill/>
        </p:spPr>
        <p:txBody>
          <a:bodyPr wrap="square" rtlCol="0">
            <a:spAutoFit/>
          </a:bodyPr>
          <a:lstStyle/>
          <a:p>
            <a:r>
              <a:rPr lang="en-US" dirty="0" smtClean="0"/>
              <a:t>Chemical shift (ppm scale) = frequency / Spectrometer Frequency (MHz)</a:t>
            </a:r>
            <a:endParaRPr lang="en-US" dirty="0"/>
          </a:p>
        </p:txBody>
      </p:sp>
      <p:sp>
        <p:nvSpPr>
          <p:cNvPr id="8" name="Rectangle 7"/>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282795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4267199" y="381000"/>
            <a:ext cx="48767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Chemical Shift of molecules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295400"/>
            <a:ext cx="732155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6258580"/>
            <a:ext cx="8077200" cy="523220"/>
          </a:xfrm>
          <a:prstGeom prst="rect">
            <a:avLst/>
          </a:prstGeom>
        </p:spPr>
        <p:txBody>
          <a:bodyPr wrap="square">
            <a:spAutoFit/>
          </a:bodyPr>
          <a:lstStyle/>
          <a:p>
            <a:r>
              <a:rPr lang="en-US" sz="1400" dirty="0" smtClean="0"/>
              <a:t>NMR </a:t>
            </a:r>
            <a:r>
              <a:rPr lang="en-US" sz="1400" dirty="0"/>
              <a:t>Spectroscopy Explained : Simplified Theory, Applications and Examples for Organic Chemistry </a:t>
            </a:r>
            <a:r>
              <a:rPr lang="en-US" sz="1400" dirty="0" smtClean="0"/>
              <a:t>and Structural Biology: Neil </a:t>
            </a:r>
            <a:r>
              <a:rPr lang="en-US" sz="1400" dirty="0"/>
              <a:t>E </a:t>
            </a:r>
            <a:r>
              <a:rPr lang="en-US" sz="1400" dirty="0" smtClean="0"/>
              <a:t>Jacobsen, </a:t>
            </a:r>
            <a:r>
              <a:rPr lang="en-US" sz="1400" dirty="0"/>
              <a:t>John Wiley &amp; Sons, Inc. </a:t>
            </a:r>
            <a:r>
              <a:rPr lang="en-US" sz="1400" dirty="0" smtClean="0"/>
              <a:t>2007, ISBN 978-0-471-73096-5</a:t>
            </a:r>
            <a:endParaRPr lang="en-US" sz="1400" dirty="0"/>
          </a:p>
        </p:txBody>
      </p:sp>
    </p:spTree>
    <p:extLst>
      <p:ext uri="{BB962C8B-B14F-4D97-AF65-F5344CB8AC3E}">
        <p14:creationId xmlns:p14="http://schemas.microsoft.com/office/powerpoint/2010/main" val="528377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4267200" y="381000"/>
            <a:ext cx="48767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Static Magnetic field strengths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143000"/>
            <a:ext cx="657225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6258580"/>
            <a:ext cx="8077200" cy="523220"/>
          </a:xfrm>
          <a:prstGeom prst="rect">
            <a:avLst/>
          </a:prstGeom>
        </p:spPr>
        <p:txBody>
          <a:bodyPr wrap="square">
            <a:spAutoFit/>
          </a:bodyPr>
          <a:lstStyle/>
          <a:p>
            <a:r>
              <a:rPr lang="en-US" sz="1400" dirty="0" smtClean="0"/>
              <a:t>NMR </a:t>
            </a:r>
            <a:r>
              <a:rPr lang="en-US" sz="1400" dirty="0"/>
              <a:t>Spectroscopy Explained : Simplified Theory, Applications and Examples for Organic Chemistry </a:t>
            </a:r>
            <a:r>
              <a:rPr lang="en-US" sz="1400" dirty="0" smtClean="0"/>
              <a:t>and Structural Biology: Neil </a:t>
            </a:r>
            <a:r>
              <a:rPr lang="en-US" sz="1400" dirty="0"/>
              <a:t>E </a:t>
            </a:r>
            <a:r>
              <a:rPr lang="en-US" sz="1400" dirty="0" smtClean="0"/>
              <a:t>Jacobsen, </a:t>
            </a:r>
            <a:r>
              <a:rPr lang="en-US" sz="1400" dirty="0"/>
              <a:t>John Wiley &amp; Sons, Inc. </a:t>
            </a:r>
            <a:r>
              <a:rPr lang="en-US" sz="1400" dirty="0" smtClean="0"/>
              <a:t>2007, ISBN 978-0-471-73096-5</a:t>
            </a:r>
            <a:endParaRPr lang="en-US" sz="1400" dirty="0"/>
          </a:p>
        </p:txBody>
      </p:sp>
    </p:spTree>
    <p:extLst>
      <p:ext uri="{BB962C8B-B14F-4D97-AF65-F5344CB8AC3E}">
        <p14:creationId xmlns:p14="http://schemas.microsoft.com/office/powerpoint/2010/main" val="1233404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2971800" y="381000"/>
            <a:ext cx="61721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Sample Preparation for metabolomics</a:t>
            </a:r>
          </a:p>
        </p:txBody>
      </p:sp>
      <p:sp>
        <p:nvSpPr>
          <p:cNvPr id="3" name="Content Placeholder 2"/>
          <p:cNvSpPr>
            <a:spLocks noGrp="1"/>
          </p:cNvSpPr>
          <p:nvPr>
            <p:ph idx="1"/>
          </p:nvPr>
        </p:nvSpPr>
        <p:spPr>
          <a:xfrm>
            <a:off x="457200" y="1295400"/>
            <a:ext cx="8229600" cy="4876800"/>
          </a:xfrm>
        </p:spPr>
        <p:txBody>
          <a:bodyPr>
            <a:normAutofit fontScale="92500" lnSpcReduction="20000"/>
          </a:bodyPr>
          <a:lstStyle/>
          <a:p>
            <a:r>
              <a:rPr lang="en-US" dirty="0"/>
              <a:t>Balance and calibration check</a:t>
            </a:r>
          </a:p>
          <a:p>
            <a:r>
              <a:rPr lang="en-US" dirty="0" smtClean="0"/>
              <a:t>Prepare samples on ice, Minimize freeze thaw cycles</a:t>
            </a:r>
          </a:p>
          <a:p>
            <a:r>
              <a:rPr lang="en-US" dirty="0" smtClean="0"/>
              <a:t>Dilution</a:t>
            </a:r>
          </a:p>
          <a:p>
            <a:pPr lvl="1"/>
            <a:r>
              <a:rPr lang="en-US" dirty="0" smtClean="0"/>
              <a:t>Using D</a:t>
            </a:r>
            <a:r>
              <a:rPr lang="en-US" baseline="-25000" dirty="0" smtClean="0"/>
              <a:t>2</a:t>
            </a:r>
            <a:r>
              <a:rPr lang="en-US" dirty="0" smtClean="0"/>
              <a:t>O or Buffer (0.2M Phosphate)</a:t>
            </a:r>
          </a:p>
          <a:p>
            <a:r>
              <a:rPr lang="en-US" dirty="0" smtClean="0"/>
              <a:t>Extraction</a:t>
            </a:r>
          </a:p>
          <a:p>
            <a:pPr lvl="1"/>
            <a:r>
              <a:rPr lang="en-US" dirty="0" err="1" smtClean="0"/>
              <a:t>MeOH</a:t>
            </a:r>
            <a:r>
              <a:rPr lang="en-US" dirty="0" smtClean="0"/>
              <a:t> or </a:t>
            </a:r>
            <a:r>
              <a:rPr lang="en-US" dirty="0" err="1" smtClean="0"/>
              <a:t>MeOH</a:t>
            </a:r>
            <a:r>
              <a:rPr lang="en-US" dirty="0" smtClean="0"/>
              <a:t>/ Water</a:t>
            </a:r>
          </a:p>
          <a:p>
            <a:pPr lvl="1"/>
            <a:r>
              <a:rPr lang="en-US" dirty="0" err="1" smtClean="0"/>
              <a:t>MeOH</a:t>
            </a:r>
            <a:r>
              <a:rPr lang="en-US" dirty="0" smtClean="0"/>
              <a:t>/ CHCl</a:t>
            </a:r>
            <a:r>
              <a:rPr lang="en-US" baseline="-25000" dirty="0" smtClean="0"/>
              <a:t>3</a:t>
            </a:r>
            <a:r>
              <a:rPr lang="en-US" dirty="0" smtClean="0"/>
              <a:t>/ H</a:t>
            </a:r>
            <a:r>
              <a:rPr lang="en-US" baseline="-25000" dirty="0"/>
              <a:t>2</a:t>
            </a:r>
            <a:r>
              <a:rPr lang="en-US" dirty="0" smtClean="0"/>
              <a:t>O  (</a:t>
            </a:r>
            <a:r>
              <a:rPr lang="en-US" dirty="0" err="1" smtClean="0"/>
              <a:t>Folch</a:t>
            </a:r>
            <a:r>
              <a:rPr lang="en-US" dirty="0" smtClean="0"/>
              <a:t> Method)</a:t>
            </a:r>
          </a:p>
          <a:p>
            <a:pPr lvl="1"/>
            <a:r>
              <a:rPr lang="en-US" dirty="0" smtClean="0"/>
              <a:t>50% Acetonitrile in Water</a:t>
            </a:r>
          </a:p>
          <a:p>
            <a:pPr lvl="1"/>
            <a:r>
              <a:rPr lang="en-US" dirty="0" smtClean="0"/>
              <a:t>Dry the sample</a:t>
            </a:r>
          </a:p>
          <a:p>
            <a:pPr lvl="1"/>
            <a:r>
              <a:rPr lang="en-US" dirty="0" smtClean="0"/>
              <a:t>Reconstitute in D</a:t>
            </a:r>
            <a:r>
              <a:rPr lang="en-US" baseline="-25000" dirty="0" smtClean="0"/>
              <a:t>2</a:t>
            </a:r>
            <a:r>
              <a:rPr lang="en-US" dirty="0" smtClean="0"/>
              <a:t>O or 0.2M Phosphate Buffer</a:t>
            </a:r>
          </a:p>
          <a:p>
            <a:r>
              <a:rPr lang="en-US" dirty="0" smtClean="0"/>
              <a:t>Internal standards</a:t>
            </a:r>
          </a:p>
          <a:p>
            <a:pPr lvl="1"/>
            <a:r>
              <a:rPr lang="en-US" dirty="0" smtClean="0"/>
              <a:t>Chemical shift reference (DSS, also for line shape)</a:t>
            </a:r>
          </a:p>
          <a:p>
            <a:pPr lvl="1"/>
            <a:r>
              <a:rPr lang="en-US" dirty="0" smtClean="0"/>
              <a:t>pH reference (Imidazole)</a:t>
            </a:r>
          </a:p>
          <a:p>
            <a:r>
              <a:rPr lang="en-US" dirty="0" smtClean="0"/>
              <a:t>Pooled QC Samples</a:t>
            </a:r>
          </a:p>
          <a:p>
            <a:r>
              <a:rPr lang="en-US" dirty="0" smtClean="0"/>
              <a:t>Consistency across the whole study is very important</a:t>
            </a:r>
            <a:endParaRPr lang="en-US" dirty="0"/>
          </a:p>
        </p:txBody>
      </p:sp>
    </p:spTree>
    <p:extLst>
      <p:ext uri="{BB962C8B-B14F-4D97-AF65-F5344CB8AC3E}">
        <p14:creationId xmlns:p14="http://schemas.microsoft.com/office/powerpoint/2010/main" val="300335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2971800" y="381000"/>
            <a:ext cx="61721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Sample Preparation for metabolomics</a:t>
            </a:r>
          </a:p>
        </p:txBody>
      </p:sp>
      <p:sp>
        <p:nvSpPr>
          <p:cNvPr id="2" name="Content Placeholder 1"/>
          <p:cNvSpPr>
            <a:spLocks noGrp="1"/>
          </p:cNvSpPr>
          <p:nvPr>
            <p:ph idx="1"/>
          </p:nvPr>
        </p:nvSpPr>
        <p:spPr>
          <a:xfrm>
            <a:off x="838200" y="1036637"/>
            <a:ext cx="7162800" cy="5668963"/>
          </a:xfrm>
        </p:spPr>
        <p:txBody>
          <a:bodyPr/>
          <a:lstStyle/>
          <a:p>
            <a:pPr marL="0" indent="0">
              <a:buNone/>
            </a:pPr>
            <a:r>
              <a:rPr lang="en-US" sz="1800" dirty="0"/>
              <a:t>Current sample preparation practices (in brief)</a:t>
            </a:r>
          </a:p>
          <a:p>
            <a:r>
              <a:rPr lang="en-US" sz="2000" b="1" dirty="0" err="1" smtClean="0"/>
              <a:t>Biofluids</a:t>
            </a:r>
            <a:endParaRPr lang="en-US" sz="2000" b="1" dirty="0"/>
          </a:p>
          <a:p>
            <a:pPr lvl="1"/>
            <a:r>
              <a:rPr lang="en-US" sz="1800" dirty="0"/>
              <a:t>Dilute with D</a:t>
            </a:r>
            <a:r>
              <a:rPr lang="en-US" sz="1800" baseline="-25000" dirty="0"/>
              <a:t>2</a:t>
            </a:r>
            <a:r>
              <a:rPr lang="en-US" sz="1800" dirty="0"/>
              <a:t>O/ buffer/ 0.9% Saline </a:t>
            </a:r>
          </a:p>
          <a:p>
            <a:pPr lvl="1"/>
            <a:r>
              <a:rPr lang="en-US" sz="1800" dirty="0"/>
              <a:t>Add </a:t>
            </a:r>
            <a:r>
              <a:rPr lang="en-US" sz="1800" dirty="0" err="1"/>
              <a:t>Chenomx</a:t>
            </a:r>
            <a:r>
              <a:rPr lang="en-US" sz="1800" dirty="0"/>
              <a:t> internal standard  (ISTD) solution or </a:t>
            </a:r>
            <a:r>
              <a:rPr lang="en-US" sz="1800" dirty="0" err="1"/>
              <a:t>formate</a:t>
            </a:r>
            <a:r>
              <a:rPr lang="en-US" sz="1800" dirty="0"/>
              <a:t> (for serum)</a:t>
            </a:r>
          </a:p>
          <a:p>
            <a:pPr lvl="1"/>
            <a:r>
              <a:rPr lang="en-US" sz="1800" dirty="0"/>
              <a:t>Centrifuge and transfer an aliquot into NMR tube </a:t>
            </a:r>
          </a:p>
          <a:p>
            <a:r>
              <a:rPr lang="en-US" sz="2000" b="1" dirty="0" smtClean="0"/>
              <a:t>Serum</a:t>
            </a:r>
            <a:r>
              <a:rPr lang="en-US" sz="2000" b="1" dirty="0"/>
              <a:t>, Tissue and Cells </a:t>
            </a:r>
            <a:endParaRPr lang="en-US" sz="2000" b="1" dirty="0" smtClean="0"/>
          </a:p>
          <a:p>
            <a:pPr lvl="1"/>
            <a:r>
              <a:rPr lang="en-US" sz="1800" dirty="0"/>
              <a:t>Homogenization performed in ice cold 50/50 acetonitrile/water</a:t>
            </a:r>
          </a:p>
          <a:p>
            <a:pPr lvl="1"/>
            <a:r>
              <a:rPr lang="en-US" sz="1800" dirty="0" smtClean="0"/>
              <a:t>Supernatant </a:t>
            </a:r>
            <a:r>
              <a:rPr lang="en-US" sz="1800" dirty="0"/>
              <a:t>dried down (lyophilized)</a:t>
            </a:r>
          </a:p>
          <a:p>
            <a:pPr lvl="1"/>
            <a:r>
              <a:rPr lang="en-US" sz="1800" dirty="0" smtClean="0"/>
              <a:t>Reconstituted </a:t>
            </a:r>
            <a:r>
              <a:rPr lang="en-US" sz="1800" dirty="0"/>
              <a:t>in D</a:t>
            </a:r>
            <a:r>
              <a:rPr lang="en-US" sz="1800" baseline="-25000" dirty="0"/>
              <a:t>2</a:t>
            </a:r>
            <a:r>
              <a:rPr lang="en-US" sz="1800" dirty="0"/>
              <a:t>O and </a:t>
            </a:r>
            <a:r>
              <a:rPr lang="en-US" sz="1800" dirty="0" err="1"/>
              <a:t>Chenomx</a:t>
            </a:r>
            <a:r>
              <a:rPr lang="en-US" sz="1800" dirty="0"/>
              <a:t> ISTD solution</a:t>
            </a:r>
          </a:p>
          <a:p>
            <a:r>
              <a:rPr lang="en-US" sz="2000" b="1" dirty="0" smtClean="0"/>
              <a:t>Pooled </a:t>
            </a:r>
            <a:r>
              <a:rPr lang="en-US" sz="2000" b="1" dirty="0"/>
              <a:t>QC Samples (Sample </a:t>
            </a:r>
            <a:r>
              <a:rPr lang="en-US" sz="2000" b="1" dirty="0" smtClean="0"/>
              <a:t>Unlimited)</a:t>
            </a:r>
          </a:p>
          <a:p>
            <a:pPr lvl="1"/>
            <a:r>
              <a:rPr lang="en-US" sz="1800" dirty="0" smtClean="0"/>
              <a:t>Mix </a:t>
            </a:r>
            <a:r>
              <a:rPr lang="en-US" sz="1800" dirty="0"/>
              <a:t>equal volume of study samples to get pooled QC </a:t>
            </a:r>
            <a:r>
              <a:rPr lang="en-US" sz="1800" dirty="0" smtClean="0"/>
              <a:t>samples</a:t>
            </a:r>
          </a:p>
          <a:p>
            <a:pPr lvl="1"/>
            <a:r>
              <a:rPr lang="en-US" sz="1800" dirty="0" smtClean="0"/>
              <a:t>10</a:t>
            </a:r>
            <a:r>
              <a:rPr lang="en-US" sz="1800" dirty="0"/>
              <a:t>% QC samples bracketed</a:t>
            </a:r>
            <a:r>
              <a:rPr lang="en-US" dirty="0"/>
              <a:t>  </a:t>
            </a:r>
          </a:p>
          <a:p>
            <a:r>
              <a:rPr lang="en-US" sz="2000" b="1" dirty="0" smtClean="0"/>
              <a:t>Pooled </a:t>
            </a:r>
            <a:r>
              <a:rPr lang="en-US" sz="2000" b="1" dirty="0"/>
              <a:t>QC Samples (Sample </a:t>
            </a:r>
            <a:r>
              <a:rPr lang="en-US" sz="2000" b="1" dirty="0" smtClean="0"/>
              <a:t>Limited)</a:t>
            </a:r>
          </a:p>
          <a:p>
            <a:pPr lvl="1"/>
            <a:r>
              <a:rPr lang="en-US" sz="1800" dirty="0" smtClean="0"/>
              <a:t>Use </a:t>
            </a:r>
            <a:r>
              <a:rPr lang="en-US" sz="1800" dirty="0"/>
              <a:t>independent pool of similar samples  </a:t>
            </a:r>
            <a:endParaRPr lang="en-US" sz="1800" dirty="0" smtClean="0"/>
          </a:p>
          <a:p>
            <a:pPr lvl="1"/>
            <a:r>
              <a:rPr lang="en-US" sz="1800" dirty="0" smtClean="0"/>
              <a:t>10</a:t>
            </a:r>
            <a:r>
              <a:rPr lang="en-US" sz="1800" dirty="0"/>
              <a:t>% QC samples bracketed</a:t>
            </a:r>
          </a:p>
        </p:txBody>
      </p:sp>
    </p:spTree>
    <p:extLst>
      <p:ext uri="{BB962C8B-B14F-4D97-AF65-F5344CB8AC3E}">
        <p14:creationId xmlns:p14="http://schemas.microsoft.com/office/powerpoint/2010/main" val="336301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2971800" y="381000"/>
            <a:ext cx="61721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Pooled QC Samples</a:t>
            </a:r>
          </a:p>
        </p:txBody>
      </p:sp>
      <p:pic>
        <p:nvPicPr>
          <p:cNvPr id="6" name="Picture 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1000" y="1143000"/>
            <a:ext cx="345948" cy="882396"/>
          </a:xfrm>
          <a:prstGeom prst="rect">
            <a:avLst/>
          </a:prstGeom>
        </p:spPr>
      </p:pic>
      <p:cxnSp>
        <p:nvCxnSpPr>
          <p:cNvPr id="7" name="Straight Arrow Connector 6"/>
          <p:cNvCxnSpPr/>
          <p:nvPr/>
        </p:nvCxnSpPr>
        <p:spPr>
          <a:xfrm>
            <a:off x="60960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2870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97052" y="1143000"/>
            <a:ext cx="345948" cy="882396"/>
          </a:xfrm>
          <a:prstGeom prst="rect">
            <a:avLst/>
          </a:prstGeom>
        </p:spPr>
      </p:pic>
      <p:pic>
        <p:nvPicPr>
          <p:cNvPr id="10" name="Picture 9"/>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54252" y="1143000"/>
            <a:ext cx="345948" cy="882396"/>
          </a:xfrm>
          <a:prstGeom prst="rect">
            <a:avLst/>
          </a:prstGeom>
        </p:spPr>
      </p:pic>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711452" y="1143000"/>
            <a:ext cx="345948" cy="882396"/>
          </a:xfrm>
          <a:prstGeom prst="rect">
            <a:avLst/>
          </a:prstGeom>
        </p:spPr>
      </p:pic>
      <p:cxnSp>
        <p:nvCxnSpPr>
          <p:cNvPr id="12" name="Straight Arrow Connector 11"/>
          <p:cNvCxnSpPr/>
          <p:nvPr/>
        </p:nvCxnSpPr>
        <p:spPr>
          <a:xfrm>
            <a:off x="1493520" y="2438400"/>
            <a:ext cx="0" cy="762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5834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 y="2819400"/>
            <a:ext cx="179832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68652" y="1143000"/>
            <a:ext cx="345948" cy="882396"/>
          </a:xfrm>
          <a:prstGeom prst="rect">
            <a:avLst/>
          </a:prstGeom>
        </p:spPr>
      </p:pic>
      <p:cxnSp>
        <p:nvCxnSpPr>
          <p:cNvPr id="16" name="Straight Arrow Connector 15"/>
          <p:cNvCxnSpPr/>
          <p:nvPr/>
        </p:nvCxnSpPr>
        <p:spPr>
          <a:xfrm>
            <a:off x="240792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43200" y="1143000"/>
            <a:ext cx="345948" cy="882396"/>
          </a:xfrm>
          <a:prstGeom prst="rect">
            <a:avLst/>
          </a:prstGeom>
        </p:spPr>
      </p:pic>
      <p:cxnSp>
        <p:nvCxnSpPr>
          <p:cNvPr id="18" name="Straight Arrow Connector 17"/>
          <p:cNvCxnSpPr/>
          <p:nvPr/>
        </p:nvCxnSpPr>
        <p:spPr>
          <a:xfrm>
            <a:off x="297180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9090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159252" y="1143000"/>
            <a:ext cx="345948" cy="882396"/>
          </a:xfrm>
          <a:prstGeom prst="rect">
            <a:avLst/>
          </a:prstGeom>
        </p:spPr>
      </p:pic>
      <p:pic>
        <p:nvPicPr>
          <p:cNvPr id="21" name="Picture 20"/>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616452" y="1143000"/>
            <a:ext cx="345948" cy="882396"/>
          </a:xfrm>
          <a:prstGeom prst="rect">
            <a:avLst/>
          </a:prstGeom>
        </p:spPr>
      </p:pic>
      <p:pic>
        <p:nvPicPr>
          <p:cNvPr id="22" name="Picture 21"/>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073652" y="1143000"/>
            <a:ext cx="345948" cy="882396"/>
          </a:xfrm>
          <a:prstGeom prst="rect">
            <a:avLst/>
          </a:prstGeom>
        </p:spPr>
      </p:pic>
      <p:cxnSp>
        <p:nvCxnSpPr>
          <p:cNvPr id="23" name="Straight Arrow Connector 22"/>
          <p:cNvCxnSpPr/>
          <p:nvPr/>
        </p:nvCxnSpPr>
        <p:spPr>
          <a:xfrm>
            <a:off x="3855720" y="2438400"/>
            <a:ext cx="0" cy="762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2054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71800" y="2819400"/>
            <a:ext cx="179832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530852" y="1143000"/>
            <a:ext cx="345948" cy="882396"/>
          </a:xfrm>
          <a:prstGeom prst="rect">
            <a:avLst/>
          </a:prstGeom>
        </p:spPr>
      </p:pic>
      <p:cxnSp>
        <p:nvCxnSpPr>
          <p:cNvPr id="27" name="Straight Arrow Connector 26"/>
          <p:cNvCxnSpPr/>
          <p:nvPr/>
        </p:nvCxnSpPr>
        <p:spPr>
          <a:xfrm>
            <a:off x="4770120" y="2438400"/>
            <a:ext cx="0" cy="38100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1989296"/>
            <a:ext cx="1524000" cy="369332"/>
          </a:xfrm>
          <a:prstGeom prst="rect">
            <a:avLst/>
          </a:prstGeom>
          <a:noFill/>
        </p:spPr>
        <p:txBody>
          <a:bodyPr wrap="square" rtlCol="0">
            <a:spAutoFit/>
          </a:bodyPr>
          <a:lstStyle/>
          <a:p>
            <a:r>
              <a:rPr lang="en-US" dirty="0" smtClean="0"/>
              <a:t>Phenotype 1</a:t>
            </a:r>
            <a:endParaRPr lang="en-US" dirty="0"/>
          </a:p>
        </p:txBody>
      </p:sp>
      <p:sp>
        <p:nvSpPr>
          <p:cNvPr id="29" name="TextBox 28"/>
          <p:cNvSpPr txBox="1"/>
          <p:nvPr/>
        </p:nvSpPr>
        <p:spPr>
          <a:xfrm>
            <a:off x="3048000" y="1992868"/>
            <a:ext cx="1524000" cy="369332"/>
          </a:xfrm>
          <a:prstGeom prst="rect">
            <a:avLst/>
          </a:prstGeom>
          <a:noFill/>
        </p:spPr>
        <p:txBody>
          <a:bodyPr wrap="square" rtlCol="0">
            <a:spAutoFit/>
          </a:bodyPr>
          <a:lstStyle/>
          <a:p>
            <a:r>
              <a:rPr lang="en-US" dirty="0" smtClean="0"/>
              <a:t>Phenotype 2</a:t>
            </a:r>
            <a:endParaRPr lang="en-US" dirty="0"/>
          </a:p>
        </p:txBody>
      </p:sp>
      <p:grpSp>
        <p:nvGrpSpPr>
          <p:cNvPr id="31" name="Group 30"/>
          <p:cNvGrpSpPr/>
          <p:nvPr/>
        </p:nvGrpSpPr>
        <p:grpSpPr>
          <a:xfrm>
            <a:off x="76200" y="2819400"/>
            <a:ext cx="5105400" cy="4047530"/>
            <a:chOff x="76200" y="2819400"/>
            <a:chExt cx="5105400" cy="4047530"/>
          </a:xfrm>
        </p:grpSpPr>
        <p:pic>
          <p:nvPicPr>
            <p:cNvPr id="32" name="Picture 31"/>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28700" y="3200400"/>
              <a:ext cx="588112" cy="1500073"/>
            </a:xfrm>
            <a:prstGeom prst="rect">
              <a:avLst/>
            </a:prstGeom>
          </p:spPr>
        </p:pic>
        <p:pic>
          <p:nvPicPr>
            <p:cNvPr id="33" name="Picture 32"/>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05200" y="3200400"/>
              <a:ext cx="588112" cy="1500073"/>
            </a:xfrm>
            <a:prstGeom prst="rect">
              <a:avLst/>
            </a:prstGeom>
          </p:spPr>
        </p:pic>
        <p:pic>
          <p:nvPicPr>
            <p:cNvPr id="34" name="Picture 33"/>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9852" y="3537204"/>
              <a:ext cx="345948" cy="882396"/>
            </a:xfrm>
            <a:prstGeom prst="rect">
              <a:avLst/>
            </a:prstGeom>
          </p:spPr>
        </p:pic>
        <p:pic>
          <p:nvPicPr>
            <p:cNvPr id="35" name="Picture 3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9852" y="2819400"/>
              <a:ext cx="345948" cy="882396"/>
            </a:xfrm>
            <a:prstGeom prst="rect">
              <a:avLst/>
            </a:prstGeom>
          </p:spPr>
        </p:pic>
        <p:pic>
          <p:nvPicPr>
            <p:cNvPr id="36" name="Picture 35"/>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9852" y="4267200"/>
              <a:ext cx="345948" cy="882396"/>
            </a:xfrm>
            <a:prstGeom prst="rect">
              <a:avLst/>
            </a:prstGeom>
          </p:spPr>
        </p:pic>
        <p:pic>
          <p:nvPicPr>
            <p:cNvPr id="37" name="Picture 36"/>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35652" y="3625596"/>
              <a:ext cx="345948" cy="882396"/>
            </a:xfrm>
            <a:prstGeom prst="rect">
              <a:avLst/>
            </a:prstGeom>
          </p:spPr>
        </p:pic>
        <p:pic>
          <p:nvPicPr>
            <p:cNvPr id="38" name="Picture 3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35652" y="2895600"/>
              <a:ext cx="345948" cy="882396"/>
            </a:xfrm>
            <a:prstGeom prst="rect">
              <a:avLst/>
            </a:prstGeom>
          </p:spPr>
        </p:pic>
        <p:pic>
          <p:nvPicPr>
            <p:cNvPr id="39" name="Picture 38"/>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35652" y="4343400"/>
              <a:ext cx="345948" cy="882396"/>
            </a:xfrm>
            <a:prstGeom prst="rect">
              <a:avLst/>
            </a:prstGeom>
          </p:spPr>
        </p:pic>
        <p:pic>
          <p:nvPicPr>
            <p:cNvPr id="40" name="Picture 39"/>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6200" y="5518404"/>
              <a:ext cx="345948" cy="882396"/>
            </a:xfrm>
            <a:prstGeom prst="rect">
              <a:avLst/>
            </a:prstGeom>
          </p:spPr>
        </p:pic>
        <p:pic>
          <p:nvPicPr>
            <p:cNvPr id="41" name="Picture 40"/>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92252" y="5518404"/>
              <a:ext cx="345948" cy="882396"/>
            </a:xfrm>
            <a:prstGeom prst="rect">
              <a:avLst/>
            </a:prstGeom>
          </p:spPr>
        </p:pic>
        <p:pic>
          <p:nvPicPr>
            <p:cNvPr id="42" name="Picture 41"/>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452" y="5518404"/>
              <a:ext cx="345948" cy="882396"/>
            </a:xfrm>
            <a:prstGeom prst="rect">
              <a:avLst/>
            </a:prstGeom>
          </p:spPr>
        </p:pic>
        <p:grpSp>
          <p:nvGrpSpPr>
            <p:cNvPr id="43" name="Group 42"/>
            <p:cNvGrpSpPr/>
            <p:nvPr/>
          </p:nvGrpSpPr>
          <p:grpSpPr>
            <a:xfrm>
              <a:off x="1696974" y="3962400"/>
              <a:ext cx="1808226" cy="1066800"/>
              <a:chOff x="1655826" y="3962400"/>
              <a:chExt cx="1808226" cy="1066800"/>
            </a:xfrm>
          </p:grpSpPr>
          <p:sp>
            <p:nvSpPr>
              <p:cNvPr id="53" name="Arc 52"/>
              <p:cNvSpPr/>
              <p:nvPr/>
            </p:nvSpPr>
            <p:spPr>
              <a:xfrm>
                <a:off x="1655826" y="3982439"/>
                <a:ext cx="858774" cy="1046761"/>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flipH="1">
                <a:off x="2514600" y="3962400"/>
                <a:ext cx="949452" cy="1046761"/>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Arrow Connector 54"/>
              <p:cNvCxnSpPr>
                <a:stCxn id="54" idx="2"/>
              </p:cNvCxnSpPr>
              <p:nvPr/>
            </p:nvCxnSpPr>
            <p:spPr>
              <a:xfrm>
                <a:off x="2514600" y="4485781"/>
                <a:ext cx="0" cy="4911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55088" y="4976927"/>
              <a:ext cx="588112" cy="1500073"/>
            </a:xfrm>
            <a:prstGeom prst="rect">
              <a:avLst/>
            </a:prstGeom>
          </p:spPr>
        </p:pic>
        <p:sp>
          <p:nvSpPr>
            <p:cNvPr id="45" name="Right Arrow 44"/>
            <p:cNvSpPr/>
            <p:nvPr/>
          </p:nvSpPr>
          <p:spPr>
            <a:xfrm>
              <a:off x="4322826" y="4038600"/>
              <a:ext cx="325374"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800000">
              <a:off x="838200" y="4038600"/>
              <a:ext cx="325374"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0800000">
              <a:off x="1655825" y="5943600"/>
              <a:ext cx="325374"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38200" y="4611469"/>
              <a:ext cx="1524000" cy="646331"/>
            </a:xfrm>
            <a:prstGeom prst="rect">
              <a:avLst/>
            </a:prstGeom>
            <a:noFill/>
          </p:spPr>
          <p:txBody>
            <a:bodyPr wrap="square" rtlCol="0">
              <a:spAutoFit/>
            </a:bodyPr>
            <a:lstStyle/>
            <a:p>
              <a:r>
                <a:rPr lang="en-US" dirty="0" smtClean="0"/>
                <a:t>Phenotype 1</a:t>
              </a:r>
            </a:p>
            <a:p>
              <a:r>
                <a:rPr lang="en-US" dirty="0" smtClean="0"/>
                <a:t>Pool QC</a:t>
              </a:r>
              <a:endParaRPr lang="en-US" dirty="0"/>
            </a:p>
          </p:txBody>
        </p:sp>
        <p:sp>
          <p:nvSpPr>
            <p:cNvPr id="50" name="TextBox 49"/>
            <p:cNvSpPr txBox="1"/>
            <p:nvPr/>
          </p:nvSpPr>
          <p:spPr>
            <a:xfrm>
              <a:off x="3505200" y="4611469"/>
              <a:ext cx="1524000" cy="646331"/>
            </a:xfrm>
            <a:prstGeom prst="rect">
              <a:avLst/>
            </a:prstGeom>
            <a:noFill/>
          </p:spPr>
          <p:txBody>
            <a:bodyPr wrap="square" rtlCol="0">
              <a:spAutoFit/>
            </a:bodyPr>
            <a:lstStyle/>
            <a:p>
              <a:r>
                <a:rPr lang="en-US" dirty="0" smtClean="0"/>
                <a:t>Phenotype 2</a:t>
              </a:r>
            </a:p>
            <a:p>
              <a:r>
                <a:rPr lang="en-US" dirty="0" smtClean="0"/>
                <a:t>Pool QC</a:t>
              </a:r>
              <a:endParaRPr lang="en-US" dirty="0"/>
            </a:p>
          </p:txBody>
        </p:sp>
        <p:sp>
          <p:nvSpPr>
            <p:cNvPr id="51" name="TextBox 50"/>
            <p:cNvSpPr txBox="1"/>
            <p:nvPr/>
          </p:nvSpPr>
          <p:spPr>
            <a:xfrm>
              <a:off x="2743200" y="5943600"/>
              <a:ext cx="1524000" cy="923330"/>
            </a:xfrm>
            <a:prstGeom prst="rect">
              <a:avLst/>
            </a:prstGeom>
            <a:noFill/>
          </p:spPr>
          <p:txBody>
            <a:bodyPr wrap="square" rtlCol="0">
              <a:spAutoFit/>
            </a:bodyPr>
            <a:lstStyle/>
            <a:p>
              <a:r>
                <a:rPr lang="en-US" dirty="0" smtClean="0"/>
                <a:t>Combined</a:t>
              </a:r>
            </a:p>
            <a:p>
              <a:r>
                <a:rPr lang="en-US" dirty="0" smtClean="0"/>
                <a:t>Phenotypes</a:t>
              </a:r>
            </a:p>
            <a:p>
              <a:r>
                <a:rPr lang="en-US" dirty="0" smtClean="0"/>
                <a:t>Pool QC</a:t>
              </a:r>
              <a:endParaRPr lang="en-US" dirty="0"/>
            </a:p>
          </p:txBody>
        </p:sp>
        <p:sp>
          <p:nvSpPr>
            <p:cNvPr id="52" name="TextBox 51"/>
            <p:cNvSpPr txBox="1"/>
            <p:nvPr/>
          </p:nvSpPr>
          <p:spPr>
            <a:xfrm>
              <a:off x="1676400" y="3593068"/>
              <a:ext cx="1752600" cy="369332"/>
            </a:xfrm>
            <a:prstGeom prst="rect">
              <a:avLst/>
            </a:prstGeom>
            <a:noFill/>
          </p:spPr>
          <p:txBody>
            <a:bodyPr wrap="square" rtlCol="0">
              <a:spAutoFit/>
            </a:bodyPr>
            <a:lstStyle/>
            <a:p>
              <a:r>
                <a:rPr lang="en-US" dirty="0" smtClean="0"/>
                <a:t>Equal amounts</a:t>
              </a:r>
              <a:endParaRPr lang="en-US" dirty="0"/>
            </a:p>
          </p:txBody>
        </p:sp>
      </p:grpSp>
      <p:sp>
        <p:nvSpPr>
          <p:cNvPr id="56" name="TextBox 55"/>
          <p:cNvSpPr txBox="1"/>
          <p:nvPr/>
        </p:nvSpPr>
        <p:spPr>
          <a:xfrm>
            <a:off x="5105400" y="996077"/>
            <a:ext cx="38862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Aliquots from each sample  in the study phenotype are pooled (phenotypic pool)</a:t>
            </a:r>
          </a:p>
          <a:p>
            <a:pPr marL="285750" indent="-285750">
              <a:buFont typeface="Wingdings" panose="05000000000000000000" pitchFamily="2" charset="2"/>
              <a:buChar char="§"/>
            </a:pPr>
            <a:r>
              <a:rPr lang="en-US" dirty="0" smtClean="0"/>
              <a:t>Equal amount of each phenotypic pools are pooled (Combined phenotypic pool)</a:t>
            </a:r>
          </a:p>
          <a:p>
            <a:pPr marL="285750" indent="-285750">
              <a:buFont typeface="Wingdings" panose="05000000000000000000" pitchFamily="2" charset="2"/>
              <a:buChar char="§"/>
            </a:pPr>
            <a:r>
              <a:rPr lang="en-US" dirty="0" smtClean="0"/>
              <a:t>Replicates of pools are prepared</a:t>
            </a:r>
          </a:p>
          <a:p>
            <a:pPr marL="285750" indent="-285750">
              <a:buFont typeface="Wingdings" panose="05000000000000000000" pitchFamily="2" charset="2"/>
              <a:buChar char="§"/>
            </a:pPr>
            <a:r>
              <a:rPr lang="en-US" dirty="0" smtClean="0"/>
              <a:t>Pool samples are prepared along with the study samples</a:t>
            </a:r>
            <a:endParaRPr lang="en-US" dirty="0"/>
          </a:p>
        </p:txBody>
      </p:sp>
      <p:sp>
        <p:nvSpPr>
          <p:cNvPr id="58" name="TextBox 57"/>
          <p:cNvSpPr txBox="1"/>
          <p:nvPr/>
        </p:nvSpPr>
        <p:spPr>
          <a:xfrm>
            <a:off x="5471159" y="4469368"/>
            <a:ext cx="396241" cy="369332"/>
          </a:xfrm>
          <a:prstGeom prst="rect">
            <a:avLst/>
          </a:prstGeom>
          <a:noFill/>
        </p:spPr>
        <p:txBody>
          <a:bodyPr wrap="square" rtlCol="0">
            <a:spAutoFit/>
          </a:bodyPr>
          <a:lstStyle/>
          <a:p>
            <a:r>
              <a:rPr lang="en-US" dirty="0" smtClean="0"/>
              <a:t>t2</a:t>
            </a:r>
            <a:endParaRPr lang="en-US" dirty="0"/>
          </a:p>
        </p:txBody>
      </p:sp>
      <p:sp>
        <p:nvSpPr>
          <p:cNvPr id="59" name="Rectangle 58"/>
          <p:cNvSpPr/>
          <p:nvPr/>
        </p:nvSpPr>
        <p:spPr>
          <a:xfrm>
            <a:off x="5791200" y="3505200"/>
            <a:ext cx="3048000" cy="23682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7315200" y="3505200"/>
            <a:ext cx="0" cy="2368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9" idx="1"/>
            <a:endCxn id="59" idx="3"/>
          </p:cNvCxnSpPr>
          <p:nvPr/>
        </p:nvCxnSpPr>
        <p:spPr>
          <a:xfrm>
            <a:off x="5791200" y="4689348"/>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flipH="1" flipV="1">
            <a:off x="6096000" y="3771900"/>
            <a:ext cx="2438400" cy="1828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162800" y="5802868"/>
            <a:ext cx="396241" cy="369332"/>
          </a:xfrm>
          <a:prstGeom prst="rect">
            <a:avLst/>
          </a:prstGeom>
          <a:noFill/>
        </p:spPr>
        <p:txBody>
          <a:bodyPr wrap="square" rtlCol="0">
            <a:spAutoFit/>
          </a:bodyPr>
          <a:lstStyle/>
          <a:p>
            <a:r>
              <a:rPr lang="en-US" dirty="0" smtClean="0"/>
              <a:t>t1</a:t>
            </a:r>
            <a:endParaRPr lang="en-US" dirty="0"/>
          </a:p>
        </p:txBody>
      </p:sp>
      <p:sp>
        <p:nvSpPr>
          <p:cNvPr id="64" name="Oval 63"/>
          <p:cNvSpPr>
            <a:spLocks noChangeAspect="1"/>
          </p:cNvSpPr>
          <p:nvPr/>
        </p:nvSpPr>
        <p:spPr>
          <a:xfrm>
            <a:off x="6629409" y="4076700"/>
            <a:ext cx="64236" cy="6423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6946164" y="4076700"/>
            <a:ext cx="64236" cy="6423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7098564" y="4457700"/>
            <a:ext cx="64236" cy="6423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6705600" y="4533900"/>
            <a:ext cx="64236" cy="6423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400800" y="4457700"/>
            <a:ext cx="64236" cy="64236"/>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7391409" y="4689348"/>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623048" y="5017008"/>
            <a:ext cx="73152" cy="73152"/>
          </a:xfrm>
          <a:prstGeom prst="ellipse">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7775448" y="4841748"/>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851648" y="5143500"/>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7546848" y="5222748"/>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7315200" y="4994148"/>
            <a:ext cx="73152" cy="73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6708648" y="4384548"/>
            <a:ext cx="73152" cy="731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6731508" y="4312920"/>
            <a:ext cx="73152" cy="731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543800" y="4953000"/>
            <a:ext cx="73152" cy="73152"/>
          </a:xfrm>
          <a:prstGeom prst="ellipse">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620000" y="4937760"/>
            <a:ext cx="73152" cy="73152"/>
          </a:xfrm>
          <a:prstGeom prst="ellipse">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781800" y="4361688"/>
            <a:ext cx="73152" cy="731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165848" y="4610100"/>
            <a:ext cx="73152" cy="73152"/>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234428" y="4671060"/>
            <a:ext cx="73152" cy="73152"/>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7162800" y="4686300"/>
            <a:ext cx="73152" cy="73152"/>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791200" y="4991100"/>
            <a:ext cx="1154964" cy="738664"/>
          </a:xfrm>
          <a:prstGeom prst="rect">
            <a:avLst/>
          </a:prstGeom>
          <a:noFill/>
        </p:spPr>
        <p:txBody>
          <a:bodyPr wrap="square" rtlCol="0">
            <a:spAutoFit/>
          </a:bodyPr>
          <a:lstStyle/>
          <a:p>
            <a:r>
              <a:rPr lang="en-US" sz="1400" dirty="0" smtClean="0"/>
              <a:t>Combined</a:t>
            </a:r>
          </a:p>
          <a:p>
            <a:r>
              <a:rPr lang="en-US" sz="1400" dirty="0" smtClean="0"/>
              <a:t>Phenotypes</a:t>
            </a:r>
          </a:p>
          <a:p>
            <a:r>
              <a:rPr lang="en-US" sz="1400" dirty="0" smtClean="0"/>
              <a:t>Pool QC</a:t>
            </a:r>
            <a:endParaRPr lang="en-US" sz="1400" dirty="0"/>
          </a:p>
        </p:txBody>
      </p:sp>
      <p:sp>
        <p:nvSpPr>
          <p:cNvPr id="84" name="TextBox 83"/>
          <p:cNvSpPr txBox="1"/>
          <p:nvPr/>
        </p:nvSpPr>
        <p:spPr>
          <a:xfrm>
            <a:off x="7162800" y="3771900"/>
            <a:ext cx="1524000" cy="523220"/>
          </a:xfrm>
          <a:prstGeom prst="rect">
            <a:avLst/>
          </a:prstGeom>
          <a:noFill/>
        </p:spPr>
        <p:txBody>
          <a:bodyPr wrap="square" rtlCol="0">
            <a:spAutoFit/>
          </a:bodyPr>
          <a:lstStyle/>
          <a:p>
            <a:r>
              <a:rPr lang="en-US" sz="1400" dirty="0" smtClean="0"/>
              <a:t>Phenotype 1</a:t>
            </a:r>
          </a:p>
          <a:p>
            <a:r>
              <a:rPr lang="en-US" sz="1400" dirty="0" smtClean="0"/>
              <a:t>Pool QC</a:t>
            </a:r>
            <a:endParaRPr lang="en-US" sz="1400" dirty="0"/>
          </a:p>
        </p:txBody>
      </p:sp>
      <p:sp>
        <p:nvSpPr>
          <p:cNvPr id="85" name="TextBox 84"/>
          <p:cNvSpPr txBox="1"/>
          <p:nvPr/>
        </p:nvSpPr>
        <p:spPr>
          <a:xfrm>
            <a:off x="7848600" y="5408712"/>
            <a:ext cx="1295400" cy="523220"/>
          </a:xfrm>
          <a:prstGeom prst="rect">
            <a:avLst/>
          </a:prstGeom>
          <a:noFill/>
        </p:spPr>
        <p:txBody>
          <a:bodyPr wrap="square" rtlCol="0">
            <a:spAutoFit/>
          </a:bodyPr>
          <a:lstStyle/>
          <a:p>
            <a:r>
              <a:rPr lang="en-US" sz="1400" dirty="0" smtClean="0"/>
              <a:t>Phenotype 2</a:t>
            </a:r>
          </a:p>
          <a:p>
            <a:r>
              <a:rPr lang="en-US" sz="1400" dirty="0" smtClean="0"/>
              <a:t>Pool QC</a:t>
            </a:r>
            <a:endParaRPr lang="en-US" sz="1400" dirty="0"/>
          </a:p>
        </p:txBody>
      </p:sp>
      <p:cxnSp>
        <p:nvCxnSpPr>
          <p:cNvPr id="86" name="Straight Arrow Connector 85"/>
          <p:cNvCxnSpPr/>
          <p:nvPr/>
        </p:nvCxnSpPr>
        <p:spPr>
          <a:xfrm flipH="1">
            <a:off x="6844239" y="4042609"/>
            <a:ext cx="318561" cy="338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6818376" y="4762500"/>
            <a:ext cx="312306"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7696201" y="5143501"/>
            <a:ext cx="228599" cy="4571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15712" y="6096000"/>
            <a:ext cx="2685288" cy="646331"/>
          </a:xfrm>
          <a:prstGeom prst="rect">
            <a:avLst/>
          </a:prstGeom>
          <a:noFill/>
        </p:spPr>
        <p:txBody>
          <a:bodyPr wrap="square" rtlCol="0">
            <a:spAutoFit/>
          </a:bodyPr>
          <a:lstStyle/>
          <a:p>
            <a:r>
              <a:rPr lang="en-US" b="1" dirty="0" smtClean="0">
                <a:solidFill>
                  <a:srgbClr val="660066"/>
                </a:solidFill>
              </a:rPr>
              <a:t>Pooled samples should cluster tightly</a:t>
            </a:r>
            <a:endParaRPr lang="en-US" b="1" dirty="0">
              <a:solidFill>
                <a:srgbClr val="660066"/>
              </a:solidFill>
            </a:endParaRPr>
          </a:p>
        </p:txBody>
      </p:sp>
    </p:spTree>
    <p:extLst>
      <p:ext uri="{BB962C8B-B14F-4D97-AF65-F5344CB8AC3E}">
        <p14:creationId xmlns:p14="http://schemas.microsoft.com/office/powerpoint/2010/main" val="3449575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2971800" y="381000"/>
            <a:ext cx="61721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Sample Preparation for metabolomics</a:t>
            </a:r>
          </a:p>
        </p:txBody>
      </p:sp>
      <p:sp>
        <p:nvSpPr>
          <p:cNvPr id="3" name="Content Placeholder 2"/>
          <p:cNvSpPr>
            <a:spLocks noGrp="1"/>
          </p:cNvSpPr>
          <p:nvPr>
            <p:ph idx="1"/>
          </p:nvPr>
        </p:nvSpPr>
        <p:spPr>
          <a:xfrm>
            <a:off x="1066800" y="4953000"/>
            <a:ext cx="4572000" cy="1905000"/>
          </a:xfrm>
        </p:spPr>
        <p:txBody>
          <a:bodyPr>
            <a:normAutofit/>
          </a:bodyPr>
          <a:lstStyle/>
          <a:p>
            <a:r>
              <a:rPr lang="en-US" sz="2000" dirty="0" smtClean="0"/>
              <a:t>At least 10% D</a:t>
            </a:r>
            <a:r>
              <a:rPr lang="en-US" sz="2000" baseline="-25000" dirty="0" smtClean="0"/>
              <a:t>2</a:t>
            </a:r>
            <a:r>
              <a:rPr lang="en-US" sz="2000" dirty="0" smtClean="0"/>
              <a:t>O in the sample</a:t>
            </a:r>
          </a:p>
          <a:p>
            <a:r>
              <a:rPr lang="en-US" sz="2000" dirty="0" smtClean="0"/>
              <a:t>Optimum volume</a:t>
            </a:r>
          </a:p>
          <a:p>
            <a:pPr lvl="1"/>
            <a:r>
              <a:rPr lang="en-US" dirty="0" smtClean="0"/>
              <a:t>550 – 600 </a:t>
            </a:r>
            <a:r>
              <a:rPr lang="en-US" dirty="0" err="1" smtClean="0"/>
              <a:t>uL</a:t>
            </a:r>
            <a:r>
              <a:rPr lang="en-US" dirty="0" smtClean="0"/>
              <a:t> (5mm tube)</a:t>
            </a:r>
          </a:p>
          <a:p>
            <a:pPr lvl="1"/>
            <a:r>
              <a:rPr lang="en-US" dirty="0" smtClean="0"/>
              <a:t>200 </a:t>
            </a:r>
            <a:r>
              <a:rPr lang="en-US" dirty="0" err="1" smtClean="0"/>
              <a:t>uL</a:t>
            </a:r>
            <a:r>
              <a:rPr lang="en-US" dirty="0" smtClean="0"/>
              <a:t> (3 mm tube)</a:t>
            </a:r>
          </a:p>
          <a:p>
            <a:pPr marL="342900" lvl="1">
              <a:buFont typeface="Wingdings" panose="05000000000000000000" pitchFamily="2" charset="2"/>
              <a:buChar char="§"/>
            </a:pPr>
            <a:r>
              <a:rPr lang="en-US" dirty="0" smtClean="0"/>
              <a:t>Sample gauge is used</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3886200" cy="360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519" y="1143000"/>
            <a:ext cx="21431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95799" y="6516588"/>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1128907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4267200" y="381000"/>
            <a:ext cx="48767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Steps in Data Acquisition</a:t>
            </a:r>
          </a:p>
        </p:txBody>
      </p:sp>
      <p:sp>
        <p:nvSpPr>
          <p:cNvPr id="3" name="Content Placeholder 2"/>
          <p:cNvSpPr>
            <a:spLocks noGrp="1"/>
          </p:cNvSpPr>
          <p:nvPr>
            <p:ph idx="1"/>
          </p:nvPr>
        </p:nvSpPr>
        <p:spPr>
          <a:xfrm>
            <a:off x="457200" y="1752600"/>
            <a:ext cx="8229600" cy="4038600"/>
          </a:xfrm>
        </p:spPr>
        <p:txBody>
          <a:bodyPr/>
          <a:lstStyle/>
          <a:p>
            <a:r>
              <a:rPr lang="en-US" dirty="0" smtClean="0"/>
              <a:t>Place the sample in the spinner </a:t>
            </a:r>
          </a:p>
          <a:p>
            <a:pPr lvl="1"/>
            <a:r>
              <a:rPr lang="en-US" dirty="0" smtClean="0"/>
              <a:t>Use sample gauge</a:t>
            </a:r>
          </a:p>
          <a:p>
            <a:r>
              <a:rPr lang="en-US" dirty="0" smtClean="0"/>
              <a:t>Tune and match the probe</a:t>
            </a:r>
          </a:p>
          <a:p>
            <a:pPr lvl="1"/>
            <a:r>
              <a:rPr lang="en-US" dirty="0" smtClean="0"/>
              <a:t>Automatic in new instruments</a:t>
            </a:r>
          </a:p>
          <a:p>
            <a:r>
              <a:rPr lang="en-US" dirty="0" smtClean="0"/>
              <a:t>Lock and shim the instrument</a:t>
            </a:r>
          </a:p>
          <a:p>
            <a:pPr lvl="1"/>
            <a:r>
              <a:rPr lang="en-US" dirty="0" smtClean="0"/>
              <a:t>Gradient shimming</a:t>
            </a:r>
          </a:p>
          <a:p>
            <a:r>
              <a:rPr lang="en-US" dirty="0" smtClean="0"/>
              <a:t>Create and set up NMR parameters</a:t>
            </a:r>
          </a:p>
          <a:p>
            <a:r>
              <a:rPr lang="en-US" dirty="0" smtClean="0"/>
              <a:t>Acquire data</a:t>
            </a:r>
          </a:p>
          <a:p>
            <a:r>
              <a:rPr lang="en-US" dirty="0" smtClean="0"/>
              <a:t>Process the NMR spectrum</a:t>
            </a:r>
          </a:p>
        </p:txBody>
      </p:sp>
    </p:spTree>
    <p:extLst>
      <p:ext uri="{BB962C8B-B14F-4D97-AF65-F5344CB8AC3E}">
        <p14:creationId xmlns:p14="http://schemas.microsoft.com/office/powerpoint/2010/main" val="99721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914400" y="381000"/>
            <a:ext cx="82295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Nuclear Magnetic Resonance (NMR) Spectroscopy  </a:t>
            </a:r>
          </a:p>
        </p:txBody>
      </p:sp>
      <p:sp>
        <p:nvSpPr>
          <p:cNvPr id="4" name="Content Placeholder 3"/>
          <p:cNvSpPr>
            <a:spLocks noGrp="1"/>
          </p:cNvSpPr>
          <p:nvPr>
            <p:ph idx="1"/>
          </p:nvPr>
        </p:nvSpPr>
        <p:spPr>
          <a:xfrm>
            <a:off x="533400" y="1447800"/>
            <a:ext cx="8229600" cy="4800600"/>
          </a:xfrm>
        </p:spPr>
        <p:txBody>
          <a:bodyPr/>
          <a:lstStyle/>
          <a:p>
            <a:r>
              <a:rPr lang="en-US" dirty="0" smtClean="0"/>
              <a:t>Detects </a:t>
            </a:r>
            <a:r>
              <a:rPr lang="en-US" dirty="0"/>
              <a:t>NMR active nuclei </a:t>
            </a:r>
          </a:p>
          <a:p>
            <a:r>
              <a:rPr lang="en-US" dirty="0"/>
              <a:t>Robust and highly reproducible</a:t>
            </a:r>
          </a:p>
          <a:p>
            <a:r>
              <a:rPr lang="en-US" dirty="0"/>
              <a:t>Non-destructive</a:t>
            </a:r>
          </a:p>
          <a:p>
            <a:r>
              <a:rPr lang="en-US" dirty="0"/>
              <a:t>Quantitative</a:t>
            </a:r>
          </a:p>
          <a:p>
            <a:r>
              <a:rPr lang="en-US" dirty="0" smtClean="0"/>
              <a:t>Used in </a:t>
            </a:r>
          </a:p>
          <a:p>
            <a:pPr lvl="1"/>
            <a:r>
              <a:rPr lang="en-US" dirty="0" smtClean="0"/>
              <a:t>Structure elucidation</a:t>
            </a:r>
          </a:p>
          <a:p>
            <a:pPr lvl="2"/>
            <a:r>
              <a:rPr lang="en-US" dirty="0" smtClean="0"/>
              <a:t>Small molecules</a:t>
            </a:r>
          </a:p>
          <a:p>
            <a:pPr lvl="2"/>
            <a:r>
              <a:rPr lang="en-US" dirty="0" smtClean="0"/>
              <a:t>Macromolecules (DNA, RNA, Proteins)</a:t>
            </a:r>
          </a:p>
          <a:p>
            <a:pPr lvl="1"/>
            <a:r>
              <a:rPr lang="en-US" dirty="0" smtClean="0"/>
              <a:t>A number of techniques</a:t>
            </a:r>
          </a:p>
          <a:p>
            <a:pPr lvl="2"/>
            <a:r>
              <a:rPr lang="en-US" dirty="0" smtClean="0"/>
              <a:t>1D , 2D, 3D</a:t>
            </a:r>
          </a:p>
          <a:p>
            <a:pPr lvl="1"/>
            <a:r>
              <a:rPr lang="en-US" dirty="0" smtClean="0"/>
              <a:t>Molecular motion and dynamics</a:t>
            </a:r>
          </a:p>
          <a:p>
            <a:r>
              <a:rPr lang="en-US" dirty="0" smtClean="0"/>
              <a:t>Similar method used in Imaging (MRI, fMRI)</a:t>
            </a:r>
            <a:endParaRPr lang="en-US" dirty="0"/>
          </a:p>
        </p:txBody>
      </p:sp>
      <p:pic>
        <p:nvPicPr>
          <p:cNvPr id="8" name="Picture 1" descr="Bruker 700 NMR"/>
          <p:cNvPicPr>
            <a:picLocks noChangeAspect="1" noChangeArrowheads="1"/>
          </p:cNvPicPr>
          <p:nvPr/>
        </p:nvPicPr>
        <p:blipFill>
          <a:blip r:embed="rId3" cstate="print"/>
          <a:srcRect/>
          <a:stretch>
            <a:fillRect/>
          </a:stretch>
        </p:blipFill>
        <p:spPr bwMode="auto">
          <a:xfrm>
            <a:off x="6947328" y="1607823"/>
            <a:ext cx="1739472" cy="1981197"/>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399" y="3810000"/>
            <a:ext cx="1968163" cy="1795272"/>
          </a:xfrm>
          <a:prstGeom prst="rect">
            <a:avLst/>
          </a:prstGeom>
        </p:spPr>
      </p:pic>
      <p:pic>
        <p:nvPicPr>
          <p:cNvPr id="16" name="Picture 15" descr="CT_0016"/>
          <p:cNvPicPr>
            <a:picLocks noChangeAspect="1" noChangeArrowheads="1"/>
          </p:cNvPicPr>
          <p:nvPr/>
        </p:nvPicPr>
        <p:blipFill>
          <a:blip r:embed="rId5" cstate="print">
            <a:extLst>
              <a:ext uri="{28A0092B-C50C-407E-A947-70E740481C1C}">
                <a14:useLocalDpi xmlns:a14="http://schemas.microsoft.com/office/drawing/2010/main" val="0"/>
              </a:ext>
            </a:extLst>
          </a:blip>
          <a:srcRect l="14854" t="10942" r="15120"/>
          <a:stretch>
            <a:fillRect/>
          </a:stretch>
        </p:blipFill>
        <p:spPr bwMode="auto">
          <a:xfrm>
            <a:off x="8007930" y="4707636"/>
            <a:ext cx="678870" cy="8633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mr_T1s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3810000"/>
            <a:ext cx="789786" cy="770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1773174"/>
            <a:ext cx="982980" cy="66522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2808964"/>
            <a:ext cx="723900" cy="620036"/>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32864" y="2362200"/>
            <a:ext cx="1105936" cy="1668779"/>
          </a:xfrm>
          <a:prstGeom prst="rect">
            <a:avLst/>
          </a:prstGeom>
        </p:spPr>
      </p:pic>
    </p:spTree>
    <p:extLst>
      <p:ext uri="{BB962C8B-B14F-4D97-AF65-F5344CB8AC3E}">
        <p14:creationId xmlns:p14="http://schemas.microsoft.com/office/powerpoint/2010/main" val="25928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600700" y="381000"/>
            <a:ext cx="3543300"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a:t>NMR Spectroscopy  </a:t>
            </a:r>
          </a:p>
        </p:txBody>
      </p:sp>
      <p:sp>
        <p:nvSpPr>
          <p:cNvPr id="2" name="Oval 1"/>
          <p:cNvSpPr/>
          <p:nvPr/>
        </p:nvSpPr>
        <p:spPr bwMode="auto">
          <a:xfrm>
            <a:off x="3505200" y="3124200"/>
            <a:ext cx="1066800" cy="10668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Atom</a:t>
            </a:r>
          </a:p>
        </p:txBody>
      </p:sp>
      <p:cxnSp>
        <p:nvCxnSpPr>
          <p:cNvPr id="14" name="Straight Arrow Connector 13"/>
          <p:cNvCxnSpPr/>
          <p:nvPr/>
        </p:nvCxnSpPr>
        <p:spPr bwMode="auto">
          <a:xfrm>
            <a:off x="1790700" y="3848100"/>
            <a:ext cx="914400" cy="914400"/>
          </a:xfrm>
          <a:prstGeom prst="straightConnector1">
            <a:avLst/>
          </a:prstGeom>
          <a:noFill/>
          <a:ln w="9525" cap="flat" cmpd="sng" algn="ctr">
            <a:noFill/>
            <a:prstDash val="solid"/>
            <a:round/>
            <a:headEnd type="none" w="med" len="med"/>
            <a:tailEnd type="arrow"/>
          </a:ln>
          <a:effectLst/>
        </p:spPr>
      </p:cxnSp>
      <p:sp>
        <p:nvSpPr>
          <p:cNvPr id="18" name="TextBox 17"/>
          <p:cNvSpPr txBox="1"/>
          <p:nvPr/>
        </p:nvSpPr>
        <p:spPr>
          <a:xfrm>
            <a:off x="1905000" y="4114800"/>
            <a:ext cx="1371600" cy="369332"/>
          </a:xfrm>
          <a:prstGeom prst="rect">
            <a:avLst/>
          </a:prstGeom>
          <a:noFill/>
        </p:spPr>
        <p:txBody>
          <a:bodyPr wrap="square" rtlCol="0">
            <a:spAutoFit/>
          </a:bodyPr>
          <a:lstStyle/>
          <a:p>
            <a:r>
              <a:rPr lang="en-US" dirty="0" smtClean="0"/>
              <a:t>Excitation</a:t>
            </a:r>
            <a:endParaRPr lang="en-US" dirty="0"/>
          </a:p>
        </p:txBody>
      </p:sp>
      <p:sp>
        <p:nvSpPr>
          <p:cNvPr id="22" name="TextBox 21"/>
          <p:cNvSpPr txBox="1"/>
          <p:nvPr/>
        </p:nvSpPr>
        <p:spPr>
          <a:xfrm>
            <a:off x="4953000" y="4120634"/>
            <a:ext cx="1143000" cy="369332"/>
          </a:xfrm>
          <a:prstGeom prst="rect">
            <a:avLst/>
          </a:prstGeom>
          <a:noFill/>
        </p:spPr>
        <p:txBody>
          <a:bodyPr wrap="square" rtlCol="0">
            <a:spAutoFit/>
          </a:bodyPr>
          <a:lstStyle/>
          <a:p>
            <a:r>
              <a:rPr lang="en-US" dirty="0" smtClean="0"/>
              <a:t>Emission</a:t>
            </a:r>
            <a:endParaRPr lang="en-US" dirty="0"/>
          </a:p>
        </p:txBody>
      </p:sp>
      <p:grpSp>
        <p:nvGrpSpPr>
          <p:cNvPr id="2063" name="Group 2062"/>
          <p:cNvGrpSpPr/>
          <p:nvPr/>
        </p:nvGrpSpPr>
        <p:grpSpPr>
          <a:xfrm>
            <a:off x="1600200" y="3429000"/>
            <a:ext cx="1752600" cy="647700"/>
            <a:chOff x="1600200" y="3467100"/>
            <a:chExt cx="1752600" cy="647700"/>
          </a:xfrm>
        </p:grpSpPr>
        <p:cxnSp>
          <p:nvCxnSpPr>
            <p:cNvPr id="23" name="Straight Connector 22"/>
            <p:cNvCxnSpPr/>
            <p:nvPr/>
          </p:nvCxnSpPr>
          <p:spPr bwMode="auto">
            <a:xfrm>
              <a:off x="1600200" y="3505200"/>
              <a:ext cx="1524000" cy="152400"/>
            </a:xfrm>
            <a:prstGeom prst="line">
              <a:avLst/>
            </a:prstGeom>
            <a:noFill/>
            <a:ln w="9525" cap="flat" cmpd="sng" algn="ctr">
              <a:solidFill>
                <a:schemeClr val="accent1"/>
              </a:solidFill>
              <a:prstDash val="solid"/>
              <a:round/>
              <a:headEnd type="none" w="med" len="med"/>
              <a:tailEnd type="none" w="med" len="med"/>
            </a:ln>
            <a:effectLst/>
          </p:spPr>
        </p:cxnSp>
        <p:cxnSp>
          <p:nvCxnSpPr>
            <p:cNvPr id="28" name="Straight Connector 27"/>
            <p:cNvCxnSpPr/>
            <p:nvPr/>
          </p:nvCxnSpPr>
          <p:spPr bwMode="auto">
            <a:xfrm flipV="1">
              <a:off x="1676400" y="3848100"/>
              <a:ext cx="1447800" cy="266700"/>
            </a:xfrm>
            <a:prstGeom prst="line">
              <a:avLst/>
            </a:prstGeom>
            <a:noFill/>
            <a:ln w="9525" cap="flat" cmpd="sng" algn="ctr">
              <a:solidFill>
                <a:schemeClr val="accent1"/>
              </a:solidFill>
              <a:prstDash val="solid"/>
              <a:round/>
              <a:headEnd type="none" w="med" len="med"/>
              <a:tailEnd type="none" w="med" len="med"/>
            </a:ln>
            <a:effectLst/>
          </p:spPr>
        </p:cxnSp>
        <p:cxnSp>
          <p:nvCxnSpPr>
            <p:cNvPr id="31" name="Straight Connector 30"/>
            <p:cNvCxnSpPr/>
            <p:nvPr/>
          </p:nvCxnSpPr>
          <p:spPr bwMode="auto">
            <a:xfrm>
              <a:off x="3048000" y="3467100"/>
              <a:ext cx="304800" cy="247650"/>
            </a:xfrm>
            <a:prstGeom prst="line">
              <a:avLst/>
            </a:prstGeom>
            <a:noFill/>
            <a:ln w="9525"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flipV="1">
              <a:off x="3124200" y="3714750"/>
              <a:ext cx="228600" cy="323850"/>
            </a:xfrm>
            <a:prstGeom prst="line">
              <a:avLst/>
            </a:prstGeom>
            <a:noFill/>
            <a:ln w="9525" cap="flat" cmpd="sng" algn="ctr">
              <a:solidFill>
                <a:schemeClr val="accent1"/>
              </a:solidFill>
              <a:prstDash val="solid"/>
              <a:round/>
              <a:headEnd type="none" w="med" len="med"/>
              <a:tailEnd type="none" w="med" len="med"/>
            </a:ln>
            <a:effectLst/>
          </p:spPr>
        </p:cxnSp>
        <p:cxnSp>
          <p:nvCxnSpPr>
            <p:cNvPr id="39" name="Straight Connector 38"/>
            <p:cNvCxnSpPr/>
            <p:nvPr/>
          </p:nvCxnSpPr>
          <p:spPr bwMode="auto">
            <a:xfrm>
              <a:off x="1600200" y="3505200"/>
              <a:ext cx="381000" cy="304800"/>
            </a:xfrm>
            <a:prstGeom prst="line">
              <a:avLst/>
            </a:prstGeom>
            <a:noFill/>
            <a:ln w="9525" cap="flat" cmpd="sng" algn="ctr">
              <a:solidFill>
                <a:schemeClr val="accent1"/>
              </a:solidFill>
              <a:prstDash val="solid"/>
              <a:round/>
              <a:headEnd type="none" w="med" len="med"/>
              <a:tailEnd type="none" w="med" len="med"/>
            </a:ln>
            <a:effectLst/>
          </p:spPr>
        </p:cxnSp>
        <p:cxnSp>
          <p:nvCxnSpPr>
            <p:cNvPr id="40" name="Straight Connector 39"/>
            <p:cNvCxnSpPr/>
            <p:nvPr/>
          </p:nvCxnSpPr>
          <p:spPr bwMode="auto">
            <a:xfrm flipH="1">
              <a:off x="1676400" y="3810000"/>
              <a:ext cx="304800" cy="304800"/>
            </a:xfrm>
            <a:prstGeom prst="line">
              <a:avLst/>
            </a:prstGeom>
            <a:noFill/>
            <a:ln w="9525" cap="flat" cmpd="sng" algn="ctr">
              <a:solidFill>
                <a:schemeClr val="accent1"/>
              </a:solidFill>
              <a:prstDash val="solid"/>
              <a:round/>
              <a:headEnd type="none" w="med" len="med"/>
              <a:tailEnd type="none" w="med" len="med"/>
            </a:ln>
            <a:effectLst/>
          </p:spPr>
        </p:cxnSp>
        <p:cxnSp>
          <p:nvCxnSpPr>
            <p:cNvPr id="45" name="Straight Connector 44"/>
            <p:cNvCxnSpPr/>
            <p:nvPr/>
          </p:nvCxnSpPr>
          <p:spPr bwMode="auto">
            <a:xfrm flipH="1" flipV="1">
              <a:off x="3048000" y="3467100"/>
              <a:ext cx="76200" cy="190500"/>
            </a:xfrm>
            <a:prstGeom prst="line">
              <a:avLst/>
            </a:prstGeom>
            <a:noFill/>
            <a:ln w="9525" cap="flat" cmpd="sng" algn="ctr">
              <a:solidFill>
                <a:schemeClr val="accent1"/>
              </a:solidFill>
              <a:prstDash val="solid"/>
              <a:round/>
              <a:headEnd type="none" w="med" len="med"/>
              <a:tailEnd type="none" w="med" len="med"/>
            </a:ln>
            <a:effectLst/>
          </p:spPr>
        </p:cxnSp>
        <p:cxnSp>
          <p:nvCxnSpPr>
            <p:cNvPr id="49" name="Straight Connector 48"/>
            <p:cNvCxnSpPr/>
            <p:nvPr/>
          </p:nvCxnSpPr>
          <p:spPr bwMode="auto">
            <a:xfrm>
              <a:off x="3124200" y="3848100"/>
              <a:ext cx="0" cy="190500"/>
            </a:xfrm>
            <a:prstGeom prst="line">
              <a:avLst/>
            </a:prstGeom>
            <a:noFill/>
            <a:ln w="9525" cap="flat" cmpd="sng" algn="ctr">
              <a:solidFill>
                <a:schemeClr val="accent1"/>
              </a:solidFill>
              <a:prstDash val="solid"/>
              <a:round/>
              <a:headEnd type="none" w="med" len="med"/>
              <a:tailEnd type="none" w="med" len="med"/>
            </a:ln>
            <a:effectLst/>
          </p:spPr>
        </p:cxnSp>
      </p:grpSp>
      <p:sp>
        <p:nvSpPr>
          <p:cNvPr id="2054" name="Rectangle 2053"/>
          <p:cNvSpPr/>
          <p:nvPr/>
        </p:nvSpPr>
        <p:spPr bwMode="auto">
          <a:xfrm>
            <a:off x="5486400" y="3467100"/>
            <a:ext cx="2514600" cy="5715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2057" name="Freeform 2056"/>
          <p:cNvSpPr/>
          <p:nvPr/>
        </p:nvSpPr>
        <p:spPr bwMode="auto">
          <a:xfrm>
            <a:off x="4800600" y="3352801"/>
            <a:ext cx="1600200" cy="617220"/>
          </a:xfrm>
          <a:custGeom>
            <a:avLst/>
            <a:gdLst>
              <a:gd name="connsiteX0" fmla="*/ 0 w 1478280"/>
              <a:gd name="connsiteY0" fmla="*/ 297341 h 533561"/>
              <a:gd name="connsiteX1" fmla="*/ 99060 w 1478280"/>
              <a:gd name="connsiteY1" fmla="*/ 15401 h 533561"/>
              <a:gd name="connsiteX2" fmla="*/ 259080 w 1478280"/>
              <a:gd name="connsiteY2" fmla="*/ 510701 h 533561"/>
              <a:gd name="connsiteX3" fmla="*/ 411480 w 1478280"/>
              <a:gd name="connsiteY3" fmla="*/ 161 h 533561"/>
              <a:gd name="connsiteX4" fmla="*/ 632460 w 1478280"/>
              <a:gd name="connsiteY4" fmla="*/ 533561 h 533561"/>
              <a:gd name="connsiteX5" fmla="*/ 792480 w 1478280"/>
              <a:gd name="connsiteY5" fmla="*/ 161 h 533561"/>
              <a:gd name="connsiteX6" fmla="*/ 1005840 w 1478280"/>
              <a:gd name="connsiteY6" fmla="*/ 472601 h 533561"/>
              <a:gd name="connsiteX7" fmla="*/ 1173480 w 1478280"/>
              <a:gd name="connsiteY7" fmla="*/ 53501 h 533561"/>
              <a:gd name="connsiteX8" fmla="*/ 1341120 w 1478280"/>
              <a:gd name="connsiteY8" fmla="*/ 381161 h 533561"/>
              <a:gd name="connsiteX9" fmla="*/ 1478280 w 1478280"/>
              <a:gd name="connsiteY9" fmla="*/ 205901 h 533561"/>
              <a:gd name="connsiteX10" fmla="*/ 1478280 w 1478280"/>
              <a:gd name="connsiteY10" fmla="*/ 205901 h 5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8280" h="533561">
                <a:moveTo>
                  <a:pt x="0" y="297341"/>
                </a:moveTo>
                <a:cubicBezTo>
                  <a:pt x="27940" y="138591"/>
                  <a:pt x="55880" y="-20159"/>
                  <a:pt x="99060" y="15401"/>
                </a:cubicBezTo>
                <a:cubicBezTo>
                  <a:pt x="142240" y="50961"/>
                  <a:pt x="207010" y="513241"/>
                  <a:pt x="259080" y="510701"/>
                </a:cubicBezTo>
                <a:cubicBezTo>
                  <a:pt x="311150" y="508161"/>
                  <a:pt x="349250" y="-3649"/>
                  <a:pt x="411480" y="161"/>
                </a:cubicBezTo>
                <a:cubicBezTo>
                  <a:pt x="473710" y="3971"/>
                  <a:pt x="568960" y="533561"/>
                  <a:pt x="632460" y="533561"/>
                </a:cubicBezTo>
                <a:cubicBezTo>
                  <a:pt x="695960" y="533561"/>
                  <a:pt x="730250" y="10321"/>
                  <a:pt x="792480" y="161"/>
                </a:cubicBezTo>
                <a:cubicBezTo>
                  <a:pt x="854710" y="-9999"/>
                  <a:pt x="942340" y="463711"/>
                  <a:pt x="1005840" y="472601"/>
                </a:cubicBezTo>
                <a:cubicBezTo>
                  <a:pt x="1069340" y="481491"/>
                  <a:pt x="1117600" y="68741"/>
                  <a:pt x="1173480" y="53501"/>
                </a:cubicBezTo>
                <a:cubicBezTo>
                  <a:pt x="1229360" y="38261"/>
                  <a:pt x="1290320" y="355761"/>
                  <a:pt x="1341120" y="381161"/>
                </a:cubicBezTo>
                <a:cubicBezTo>
                  <a:pt x="1391920" y="406561"/>
                  <a:pt x="1478280" y="205901"/>
                  <a:pt x="1478280" y="205901"/>
                </a:cubicBezTo>
                <a:lnTo>
                  <a:pt x="1478280" y="205901"/>
                </a:lnTo>
              </a:path>
            </a:pathLst>
          </a:custGeom>
          <a:noFill/>
          <a:ln w="9525" cap="flat" cmpd="sng" algn="ctr">
            <a:solidFill>
              <a:schemeClr val="accent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37874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047481" y="381000"/>
            <a:ext cx="409651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a:t>NMR </a:t>
            </a:r>
            <a:r>
              <a:rPr lang="en-US" kern="0" dirty="0" smtClean="0"/>
              <a:t>Frequencies  </a:t>
            </a:r>
            <a:endParaRPr lang="en-US" kern="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238255"/>
            <a:ext cx="5875934" cy="247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38600"/>
            <a:ext cx="5962645" cy="232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125866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047481" y="381000"/>
            <a:ext cx="409651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a:t>NMR Spectroscopy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2429774"/>
              </p:ext>
            </p:extLst>
          </p:nvPr>
        </p:nvGraphicFramePr>
        <p:xfrm>
          <a:off x="1143000" y="1447800"/>
          <a:ext cx="6781800" cy="4348480"/>
        </p:xfrm>
        <a:graphic>
          <a:graphicData uri="http://schemas.openxmlformats.org/drawingml/2006/table">
            <a:tbl>
              <a:tblPr firstRow="1" bandRow="1">
                <a:tableStyleId>{5C22544A-7EE6-4342-B048-85BDC9FD1C3A}</a:tableStyleId>
              </a:tblPr>
              <a:tblGrid>
                <a:gridCol w="2057400"/>
                <a:gridCol w="2057400"/>
                <a:gridCol w="2667000"/>
              </a:tblGrid>
              <a:tr h="370840">
                <a:tc>
                  <a:txBody>
                    <a:bodyPr/>
                    <a:lstStyle/>
                    <a:p>
                      <a:pPr algn="ctr"/>
                      <a:r>
                        <a:rPr lang="en-US" dirty="0" smtClean="0"/>
                        <a:t>Nucleus</a:t>
                      </a:r>
                      <a:endParaRPr lang="en-US" dirty="0"/>
                    </a:p>
                  </a:txBody>
                  <a:tcPr/>
                </a:tc>
                <a:tc>
                  <a:txBody>
                    <a:bodyPr/>
                    <a:lstStyle/>
                    <a:p>
                      <a:pPr algn="ctr"/>
                      <a:r>
                        <a:rPr lang="en-US" dirty="0" smtClean="0"/>
                        <a:t>Basic Frequency</a:t>
                      </a:r>
                    </a:p>
                    <a:p>
                      <a:pPr algn="ctr"/>
                      <a:r>
                        <a:rPr lang="en-US" dirty="0" smtClean="0"/>
                        <a:t>(MHz)</a:t>
                      </a:r>
                      <a:endParaRPr lang="en-US" dirty="0"/>
                    </a:p>
                  </a:txBody>
                  <a:tcPr/>
                </a:tc>
                <a:tc>
                  <a:txBody>
                    <a:bodyPr/>
                    <a:lstStyle/>
                    <a:p>
                      <a:pPr algn="ctr"/>
                      <a:r>
                        <a:rPr lang="en-US" dirty="0" smtClean="0"/>
                        <a:t>Natural Abundance (%)</a:t>
                      </a:r>
                      <a:endParaRPr lang="en-US" dirty="0"/>
                    </a:p>
                  </a:txBody>
                  <a:tcPr/>
                </a:tc>
              </a:tr>
              <a:tr h="370840">
                <a:tc>
                  <a:txBody>
                    <a:bodyPr/>
                    <a:lstStyle/>
                    <a:p>
                      <a:pPr algn="ctr"/>
                      <a:r>
                        <a:rPr lang="en-US" baseline="30000" dirty="0" smtClean="0"/>
                        <a:t>1</a:t>
                      </a:r>
                      <a:r>
                        <a:rPr lang="en-US" dirty="0" smtClean="0"/>
                        <a:t>H</a:t>
                      </a:r>
                      <a:endParaRPr lang="en-US" dirty="0"/>
                    </a:p>
                  </a:txBody>
                  <a:tcPr/>
                </a:tc>
                <a:tc>
                  <a:txBody>
                    <a:bodyPr/>
                    <a:lstStyle/>
                    <a:p>
                      <a:pPr algn="ctr"/>
                      <a:r>
                        <a:rPr lang="en-US" dirty="0" smtClean="0"/>
                        <a:t>500</a:t>
                      </a:r>
                      <a:endParaRPr lang="en-US" dirty="0"/>
                    </a:p>
                  </a:txBody>
                  <a:tcPr/>
                </a:tc>
                <a:tc>
                  <a:txBody>
                    <a:bodyPr/>
                    <a:lstStyle/>
                    <a:p>
                      <a:pPr algn="ctr"/>
                      <a:r>
                        <a:rPr lang="en-US" dirty="0" smtClean="0"/>
                        <a:t>100</a:t>
                      </a:r>
                      <a:endParaRPr lang="en-US" dirty="0"/>
                    </a:p>
                  </a:txBody>
                  <a:tcPr/>
                </a:tc>
              </a:tr>
              <a:tr h="370840">
                <a:tc>
                  <a:txBody>
                    <a:bodyPr/>
                    <a:lstStyle/>
                    <a:p>
                      <a:pPr algn="ctr"/>
                      <a:r>
                        <a:rPr lang="en-US" baseline="30000" dirty="0" smtClean="0"/>
                        <a:t>2</a:t>
                      </a:r>
                      <a:r>
                        <a:rPr lang="en-US" dirty="0" smtClean="0"/>
                        <a:t>H</a:t>
                      </a:r>
                      <a:endParaRPr lang="en-US" dirty="0"/>
                    </a:p>
                  </a:txBody>
                  <a:tcPr/>
                </a:tc>
                <a:tc>
                  <a:txBody>
                    <a:bodyPr/>
                    <a:lstStyle/>
                    <a:p>
                      <a:pPr algn="ctr"/>
                      <a:r>
                        <a:rPr lang="en-US" dirty="0" smtClean="0"/>
                        <a:t>77</a:t>
                      </a:r>
                      <a:endParaRPr lang="en-US" dirty="0"/>
                    </a:p>
                  </a:txBody>
                  <a:tcPr/>
                </a:tc>
                <a:tc>
                  <a:txBody>
                    <a:bodyPr/>
                    <a:lstStyle/>
                    <a:p>
                      <a:pPr algn="ctr"/>
                      <a:r>
                        <a:rPr lang="en-US" dirty="0" smtClean="0"/>
                        <a:t>0.015</a:t>
                      </a:r>
                      <a:endParaRPr lang="en-US" dirty="0"/>
                    </a:p>
                  </a:txBody>
                  <a:tcPr/>
                </a:tc>
              </a:tr>
              <a:tr h="370840">
                <a:tc>
                  <a:txBody>
                    <a:bodyPr/>
                    <a:lstStyle/>
                    <a:p>
                      <a:pPr algn="ctr"/>
                      <a:r>
                        <a:rPr lang="en-US" baseline="30000" dirty="0" smtClean="0"/>
                        <a:t>3</a:t>
                      </a:r>
                      <a:r>
                        <a:rPr lang="en-US" dirty="0" smtClean="0"/>
                        <a:t>H</a:t>
                      </a:r>
                      <a:endParaRPr lang="en-US" dirty="0"/>
                    </a:p>
                  </a:txBody>
                  <a:tcPr/>
                </a:tc>
                <a:tc>
                  <a:txBody>
                    <a:bodyPr/>
                    <a:lstStyle/>
                    <a:p>
                      <a:pPr algn="ctr"/>
                      <a:r>
                        <a:rPr lang="en-US" dirty="0" smtClean="0"/>
                        <a:t>533</a:t>
                      </a:r>
                      <a:endParaRPr lang="en-US" dirty="0"/>
                    </a:p>
                  </a:txBody>
                  <a:tcPr/>
                </a:tc>
                <a:tc>
                  <a:txBody>
                    <a:bodyPr/>
                    <a:lstStyle/>
                    <a:p>
                      <a:pPr algn="ctr"/>
                      <a:r>
                        <a:rPr lang="en-US" dirty="0" smtClean="0"/>
                        <a:t>0.005</a:t>
                      </a:r>
                      <a:endParaRPr lang="en-US" dirty="0"/>
                    </a:p>
                  </a:txBody>
                  <a:tcPr/>
                </a:tc>
              </a:tr>
              <a:tr h="370840">
                <a:tc>
                  <a:txBody>
                    <a:bodyPr/>
                    <a:lstStyle/>
                    <a:p>
                      <a:pPr algn="ctr"/>
                      <a:r>
                        <a:rPr lang="en-US" baseline="30000" dirty="0" smtClean="0"/>
                        <a:t>13</a:t>
                      </a:r>
                      <a:r>
                        <a:rPr lang="en-US" dirty="0" smtClean="0"/>
                        <a:t>C</a:t>
                      </a:r>
                      <a:endParaRPr lang="en-US" dirty="0"/>
                    </a:p>
                  </a:txBody>
                  <a:tcPr/>
                </a:tc>
                <a:tc>
                  <a:txBody>
                    <a:bodyPr/>
                    <a:lstStyle/>
                    <a:p>
                      <a:pPr algn="ctr"/>
                      <a:r>
                        <a:rPr lang="en-US" dirty="0" smtClean="0"/>
                        <a:t>126</a:t>
                      </a:r>
                      <a:endParaRPr lang="en-US" dirty="0"/>
                    </a:p>
                  </a:txBody>
                  <a:tcPr/>
                </a:tc>
                <a:tc>
                  <a:txBody>
                    <a:bodyPr/>
                    <a:lstStyle/>
                    <a:p>
                      <a:pPr algn="ctr"/>
                      <a:r>
                        <a:rPr lang="en-US" dirty="0" smtClean="0"/>
                        <a:t>1.11</a:t>
                      </a:r>
                      <a:endParaRPr lang="en-US" dirty="0"/>
                    </a:p>
                  </a:txBody>
                  <a:tcPr/>
                </a:tc>
              </a:tr>
              <a:tr h="370840">
                <a:tc>
                  <a:txBody>
                    <a:bodyPr/>
                    <a:lstStyle/>
                    <a:p>
                      <a:pPr algn="ctr"/>
                      <a:r>
                        <a:rPr lang="en-US" baseline="30000" dirty="0" smtClean="0"/>
                        <a:t>35</a:t>
                      </a:r>
                      <a:r>
                        <a:rPr lang="en-US" dirty="0" smtClean="0"/>
                        <a:t>Cl</a:t>
                      </a:r>
                      <a:endParaRPr lang="en-US" dirty="0"/>
                    </a:p>
                  </a:txBody>
                  <a:tcPr/>
                </a:tc>
                <a:tc>
                  <a:txBody>
                    <a:bodyPr/>
                    <a:lstStyle/>
                    <a:p>
                      <a:pPr algn="ctr"/>
                      <a:r>
                        <a:rPr lang="en-US" dirty="0" smtClean="0"/>
                        <a:t>49</a:t>
                      </a:r>
                      <a:endParaRPr lang="en-US" dirty="0"/>
                    </a:p>
                  </a:txBody>
                  <a:tcPr/>
                </a:tc>
                <a:tc>
                  <a:txBody>
                    <a:bodyPr/>
                    <a:lstStyle/>
                    <a:p>
                      <a:pPr algn="ctr"/>
                      <a:r>
                        <a:rPr lang="en-US" dirty="0" smtClean="0"/>
                        <a:t>75.53</a:t>
                      </a:r>
                      <a:endParaRPr lang="en-US" dirty="0"/>
                    </a:p>
                  </a:txBody>
                  <a:tcPr/>
                </a:tc>
              </a:tr>
              <a:tr h="370840">
                <a:tc>
                  <a:txBody>
                    <a:bodyPr/>
                    <a:lstStyle/>
                    <a:p>
                      <a:pPr algn="ctr"/>
                      <a:r>
                        <a:rPr lang="en-US" baseline="30000" dirty="0" smtClean="0"/>
                        <a:t>37</a:t>
                      </a:r>
                      <a:r>
                        <a:rPr lang="en-US" dirty="0" smtClean="0"/>
                        <a:t>Cl</a:t>
                      </a:r>
                      <a:endParaRPr lang="en-US" dirty="0"/>
                    </a:p>
                  </a:txBody>
                  <a:tcPr/>
                </a:tc>
                <a:tc>
                  <a:txBody>
                    <a:bodyPr/>
                    <a:lstStyle/>
                    <a:p>
                      <a:pPr algn="ctr"/>
                      <a:r>
                        <a:rPr lang="en-US" dirty="0" smtClean="0"/>
                        <a:t>41</a:t>
                      </a:r>
                      <a:endParaRPr lang="en-US" dirty="0"/>
                    </a:p>
                  </a:txBody>
                  <a:tcPr/>
                </a:tc>
                <a:tc>
                  <a:txBody>
                    <a:bodyPr/>
                    <a:lstStyle/>
                    <a:p>
                      <a:pPr algn="ctr"/>
                      <a:r>
                        <a:rPr lang="en-US" dirty="0" smtClean="0"/>
                        <a:t>24.47</a:t>
                      </a:r>
                      <a:endParaRPr lang="en-US" dirty="0"/>
                    </a:p>
                  </a:txBody>
                  <a:tcPr/>
                </a:tc>
              </a:tr>
              <a:tr h="370840">
                <a:tc>
                  <a:txBody>
                    <a:bodyPr/>
                    <a:lstStyle/>
                    <a:p>
                      <a:pPr algn="ctr"/>
                      <a:r>
                        <a:rPr lang="en-US" baseline="30000" dirty="0" smtClean="0"/>
                        <a:t>15</a:t>
                      </a:r>
                      <a:r>
                        <a:rPr lang="en-US" dirty="0" smtClean="0"/>
                        <a:t>N</a:t>
                      </a:r>
                      <a:endParaRPr lang="en-US" dirty="0"/>
                    </a:p>
                  </a:txBody>
                  <a:tcPr/>
                </a:tc>
                <a:tc>
                  <a:txBody>
                    <a:bodyPr/>
                    <a:lstStyle/>
                    <a:p>
                      <a:pPr algn="ctr"/>
                      <a:r>
                        <a:rPr lang="en-US" dirty="0" smtClean="0"/>
                        <a:t>50</a:t>
                      </a:r>
                      <a:endParaRPr lang="en-US" dirty="0"/>
                    </a:p>
                  </a:txBody>
                  <a:tcPr/>
                </a:tc>
                <a:tc>
                  <a:txBody>
                    <a:bodyPr/>
                    <a:lstStyle/>
                    <a:p>
                      <a:pPr algn="ctr"/>
                      <a:r>
                        <a:rPr lang="en-US" dirty="0" smtClean="0"/>
                        <a:t>0.37</a:t>
                      </a:r>
                      <a:endParaRPr lang="en-US" dirty="0"/>
                    </a:p>
                  </a:txBody>
                  <a:tcPr/>
                </a:tc>
              </a:tr>
              <a:tr h="370840">
                <a:tc>
                  <a:txBody>
                    <a:bodyPr/>
                    <a:lstStyle/>
                    <a:p>
                      <a:pPr algn="ctr"/>
                      <a:r>
                        <a:rPr lang="en-US" baseline="30000" dirty="0" smtClean="0"/>
                        <a:t>19</a:t>
                      </a:r>
                      <a:r>
                        <a:rPr lang="en-US" dirty="0" smtClean="0"/>
                        <a:t>F</a:t>
                      </a:r>
                      <a:endParaRPr lang="en-US" dirty="0"/>
                    </a:p>
                  </a:txBody>
                  <a:tcPr/>
                </a:tc>
                <a:tc>
                  <a:txBody>
                    <a:bodyPr/>
                    <a:lstStyle/>
                    <a:p>
                      <a:pPr algn="ctr"/>
                      <a:r>
                        <a:rPr lang="en-US" dirty="0" smtClean="0"/>
                        <a:t>470</a:t>
                      </a:r>
                      <a:endParaRPr lang="en-US" dirty="0"/>
                    </a:p>
                  </a:txBody>
                  <a:tcPr/>
                </a:tc>
                <a:tc>
                  <a:txBody>
                    <a:bodyPr/>
                    <a:lstStyle/>
                    <a:p>
                      <a:pPr algn="ctr"/>
                      <a:r>
                        <a:rPr lang="en-US" dirty="0" smtClean="0"/>
                        <a:t>100</a:t>
                      </a:r>
                      <a:endParaRPr lang="en-US" dirty="0"/>
                    </a:p>
                  </a:txBody>
                  <a:tcPr/>
                </a:tc>
              </a:tr>
              <a:tr h="370840">
                <a:tc>
                  <a:txBody>
                    <a:bodyPr/>
                    <a:lstStyle/>
                    <a:p>
                      <a:pPr algn="ctr"/>
                      <a:r>
                        <a:rPr lang="en-US" baseline="30000" dirty="0" smtClean="0"/>
                        <a:t>31</a:t>
                      </a:r>
                      <a:r>
                        <a:rPr lang="en-US" dirty="0" smtClean="0"/>
                        <a:t>P</a:t>
                      </a:r>
                      <a:endParaRPr lang="en-US" dirty="0"/>
                    </a:p>
                  </a:txBody>
                  <a:tcPr/>
                </a:tc>
                <a:tc>
                  <a:txBody>
                    <a:bodyPr/>
                    <a:lstStyle/>
                    <a:p>
                      <a:pPr algn="ctr"/>
                      <a:r>
                        <a:rPr lang="en-US" dirty="0" smtClean="0"/>
                        <a:t>202.5</a:t>
                      </a:r>
                      <a:endParaRPr lang="en-US" dirty="0"/>
                    </a:p>
                  </a:txBody>
                  <a:tcPr/>
                </a:tc>
                <a:tc>
                  <a:txBody>
                    <a:bodyPr/>
                    <a:lstStyle/>
                    <a:p>
                      <a:pPr algn="ctr"/>
                      <a:r>
                        <a:rPr lang="en-US" dirty="0" smtClean="0"/>
                        <a:t>100</a:t>
                      </a:r>
                      <a:endParaRPr lang="en-US" dirty="0"/>
                    </a:p>
                  </a:txBody>
                  <a:tcPr/>
                </a:tc>
              </a:tr>
              <a:tr h="370840">
                <a:tc>
                  <a:txBody>
                    <a:bodyPr/>
                    <a:lstStyle/>
                    <a:p>
                      <a:pPr algn="ctr"/>
                      <a:r>
                        <a:rPr lang="en-US" baseline="30000" dirty="0" smtClean="0"/>
                        <a:t>57</a:t>
                      </a:r>
                      <a:r>
                        <a:rPr lang="en-US" dirty="0" smtClean="0"/>
                        <a:t>Fe</a:t>
                      </a:r>
                      <a:endParaRPr lang="en-US" dirty="0"/>
                    </a:p>
                  </a:txBody>
                  <a:tcPr/>
                </a:tc>
                <a:tc>
                  <a:txBody>
                    <a:bodyPr/>
                    <a:lstStyle/>
                    <a:p>
                      <a:pPr algn="ctr"/>
                      <a:r>
                        <a:rPr lang="en-US" dirty="0" smtClean="0"/>
                        <a:t>16.25</a:t>
                      </a:r>
                      <a:endParaRPr lang="en-US" dirty="0"/>
                    </a:p>
                  </a:txBody>
                  <a:tcPr/>
                </a:tc>
                <a:tc>
                  <a:txBody>
                    <a:bodyPr/>
                    <a:lstStyle/>
                    <a:p>
                      <a:pPr algn="ctr"/>
                      <a:r>
                        <a:rPr lang="en-US" dirty="0" smtClean="0"/>
                        <a:t>2.20</a:t>
                      </a:r>
                      <a:endParaRPr lang="en-US" dirty="0"/>
                    </a:p>
                  </a:txBody>
                  <a:tcPr/>
                </a:tc>
              </a:tr>
            </a:tbl>
          </a:graphicData>
        </a:graphic>
      </p:graphicFrame>
      <p:sp>
        <p:nvSpPr>
          <p:cNvPr id="7" name="TextBox 6"/>
          <p:cNvSpPr txBox="1"/>
          <p:nvPr/>
        </p:nvSpPr>
        <p:spPr>
          <a:xfrm>
            <a:off x="685800" y="1002268"/>
            <a:ext cx="3200400" cy="369332"/>
          </a:xfrm>
          <a:prstGeom prst="rect">
            <a:avLst/>
          </a:prstGeom>
          <a:noFill/>
        </p:spPr>
        <p:txBody>
          <a:bodyPr wrap="square" rtlCol="0">
            <a:spAutoFit/>
          </a:bodyPr>
          <a:lstStyle/>
          <a:p>
            <a:r>
              <a:rPr lang="en-US" dirty="0" smtClean="0"/>
              <a:t>Frequencies in 11.7T magnet</a:t>
            </a:r>
            <a:endParaRPr lang="en-US" dirty="0"/>
          </a:p>
        </p:txBody>
      </p:sp>
      <p:sp>
        <p:nvSpPr>
          <p:cNvPr id="11" name="Rectangle 10"/>
          <p:cNvSpPr/>
          <p:nvPr/>
        </p:nvSpPr>
        <p:spPr>
          <a:xfrm>
            <a:off x="76200" y="5867400"/>
            <a:ext cx="8305800" cy="954107"/>
          </a:xfrm>
          <a:prstGeom prst="rect">
            <a:avLst/>
          </a:prstGeom>
        </p:spPr>
        <p:txBody>
          <a:bodyPr wrap="square">
            <a:spAutoFit/>
          </a:bodyPr>
          <a:lstStyle/>
          <a:p>
            <a:r>
              <a:rPr lang="en-US" sz="1400" dirty="0"/>
              <a:t>AVANCE Beginners User Guide 004 (</a:t>
            </a:r>
            <a:r>
              <a:rPr lang="en-US" sz="1400" dirty="0" err="1"/>
              <a:t>Bruker</a:t>
            </a:r>
            <a:r>
              <a:rPr lang="en-US" sz="1400" dirty="0"/>
              <a:t>, Germany)</a:t>
            </a:r>
          </a:p>
          <a:p>
            <a:pPr marL="285750" indent="-285750">
              <a:buFont typeface="Arial" panose="020B0604020202020204" pitchFamily="34" charset="0"/>
              <a:buChar char="•"/>
            </a:pPr>
            <a:endParaRPr lang="en-US" sz="1400" dirty="0" smtClean="0"/>
          </a:p>
          <a:p>
            <a:r>
              <a:rPr lang="en-US" sz="1400" dirty="0" smtClean="0"/>
              <a:t>NMR </a:t>
            </a:r>
            <a:r>
              <a:rPr lang="en-US" sz="1400" dirty="0"/>
              <a:t>Spectroscopy Explained : Simplified Theory, Applications and Examples for Organic Chemistry </a:t>
            </a:r>
            <a:r>
              <a:rPr lang="en-US" sz="1400" dirty="0" smtClean="0"/>
              <a:t>and Structural Biology: Neil </a:t>
            </a:r>
            <a:r>
              <a:rPr lang="en-US" sz="1400" dirty="0"/>
              <a:t>E </a:t>
            </a:r>
            <a:r>
              <a:rPr lang="en-US" sz="1400" dirty="0" smtClean="0"/>
              <a:t>Jacobsen, </a:t>
            </a:r>
            <a:r>
              <a:rPr lang="en-US" sz="1400" dirty="0"/>
              <a:t>John Wiley &amp; Sons, Inc. </a:t>
            </a:r>
            <a:r>
              <a:rPr lang="en-US" sz="1400" dirty="0" smtClean="0"/>
              <a:t>2007, ISBN 978-0-471-73096-5</a:t>
            </a:r>
            <a:endParaRPr lang="en-US" sz="1400" dirty="0"/>
          </a:p>
        </p:txBody>
      </p:sp>
    </p:spTree>
    <p:extLst>
      <p:ext uri="{BB962C8B-B14F-4D97-AF65-F5344CB8AC3E}">
        <p14:creationId xmlns:p14="http://schemas.microsoft.com/office/powerpoint/2010/main" val="3217361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047480" y="381000"/>
            <a:ext cx="409651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NMR Spectrometer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924050"/>
            <a:ext cx="54197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733800" y="1343025"/>
            <a:ext cx="1676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NMR Console</a:t>
            </a:r>
          </a:p>
        </p:txBody>
      </p:sp>
      <p:sp>
        <p:nvSpPr>
          <p:cNvPr id="5" name="Rectangle 4"/>
          <p:cNvSpPr/>
          <p:nvPr/>
        </p:nvSpPr>
        <p:spPr bwMode="auto">
          <a:xfrm>
            <a:off x="381000" y="2409825"/>
            <a:ext cx="1295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Computer</a:t>
            </a:r>
          </a:p>
        </p:txBody>
      </p:sp>
      <p:sp>
        <p:nvSpPr>
          <p:cNvPr id="6" name="Rectangle 5"/>
          <p:cNvSpPr/>
          <p:nvPr/>
        </p:nvSpPr>
        <p:spPr bwMode="auto">
          <a:xfrm>
            <a:off x="381000" y="4314825"/>
            <a:ext cx="1481138"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Pre-amplifier</a:t>
            </a:r>
          </a:p>
        </p:txBody>
      </p:sp>
      <p:sp>
        <p:nvSpPr>
          <p:cNvPr id="7" name="Rectangle 6"/>
          <p:cNvSpPr/>
          <p:nvPr/>
        </p:nvSpPr>
        <p:spPr bwMode="auto">
          <a:xfrm>
            <a:off x="7434262" y="4314825"/>
            <a:ext cx="1481138"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Probe and shim system</a:t>
            </a:r>
          </a:p>
        </p:txBody>
      </p:sp>
      <p:sp>
        <p:nvSpPr>
          <p:cNvPr id="8" name="Rectangle 7"/>
          <p:cNvSpPr/>
          <p:nvPr/>
        </p:nvSpPr>
        <p:spPr bwMode="auto">
          <a:xfrm>
            <a:off x="7510462" y="2409825"/>
            <a:ext cx="1252538"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ヒラギノ角ゴ Pro W3" pitchFamily="1" charset="-128"/>
              </a:rPr>
              <a:t>Magnet</a:t>
            </a:r>
          </a:p>
        </p:txBody>
      </p:sp>
      <p:sp>
        <p:nvSpPr>
          <p:cNvPr id="10" name="Rectangle 9"/>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1844358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4648200" y="381000"/>
            <a:ext cx="44957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
            </a:r>
            <a:br>
              <a:rPr lang="en-US" kern="0" dirty="0" smtClean="0"/>
            </a:br>
            <a:r>
              <a:rPr lang="en-US" dirty="0"/>
              <a:t>NMR </a:t>
            </a:r>
            <a:r>
              <a:rPr lang="en-US" dirty="0" smtClean="0"/>
              <a:t>Magnet and the probe</a:t>
            </a:r>
            <a:r>
              <a:rPr lang="en-US" kern="0" dirty="0" smtClean="0"/>
              <a:t/>
            </a:r>
            <a:br>
              <a:rPr lang="en-US" kern="0" dirty="0" smtClean="0"/>
            </a:br>
            <a:r>
              <a:rPr lang="en-US" kern="0" dirty="0" smtClean="0"/>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47750"/>
            <a:ext cx="3467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49400"/>
            <a:ext cx="21431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9000" y="2133600"/>
            <a:ext cx="1828800" cy="1200329"/>
          </a:xfrm>
          <a:prstGeom prst="rect">
            <a:avLst/>
          </a:prstGeom>
          <a:noFill/>
        </p:spPr>
        <p:txBody>
          <a:bodyPr wrap="square" rtlCol="0">
            <a:spAutoFit/>
          </a:bodyPr>
          <a:lstStyle/>
          <a:p>
            <a:r>
              <a:rPr lang="en-US" dirty="0" smtClean="0"/>
              <a:t>Sample is positioned on the probe using a spinner.</a:t>
            </a:r>
            <a:endParaRPr lang="en-US" dirty="0"/>
          </a:p>
        </p:txBody>
      </p:sp>
      <p:sp>
        <p:nvSpPr>
          <p:cNvPr id="6" name="Rectangle 5"/>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124030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4267200" y="381000"/>
            <a:ext cx="487679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NMR Experiment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343025"/>
            <a:ext cx="80962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812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p:cNvSpPr txBox="1">
            <a:spLocks noChangeArrowheads="1"/>
          </p:cNvSpPr>
          <p:nvPr/>
        </p:nvSpPr>
        <p:spPr bwMode="auto">
          <a:xfrm>
            <a:off x="5047480" y="381000"/>
            <a:ext cx="4096519" cy="656896"/>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kern="0" dirty="0" smtClean="0"/>
              <a:t>NMR Spectroscopy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16380"/>
            <a:ext cx="7048500" cy="457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581400" y="5334000"/>
            <a:ext cx="18288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5" name="Rectangle 4"/>
          <p:cNvSpPr/>
          <p:nvPr/>
        </p:nvSpPr>
        <p:spPr>
          <a:xfrm>
            <a:off x="76200" y="6474023"/>
            <a:ext cx="4648200" cy="307777"/>
          </a:xfrm>
          <a:prstGeom prst="rect">
            <a:avLst/>
          </a:prstGeom>
        </p:spPr>
        <p:txBody>
          <a:bodyPr wrap="square">
            <a:spAutoFit/>
          </a:bodyPr>
          <a:lstStyle/>
          <a:p>
            <a:r>
              <a:rPr lang="en-US" sz="1400" dirty="0" smtClean="0"/>
              <a:t>AVANCE Beginners User Guide 004 (</a:t>
            </a:r>
            <a:r>
              <a:rPr lang="en-US" sz="1400" dirty="0" err="1" smtClean="0"/>
              <a:t>Bruker</a:t>
            </a:r>
            <a:r>
              <a:rPr lang="en-US" sz="1400" dirty="0" smtClean="0"/>
              <a:t>, Germany)</a:t>
            </a:r>
            <a:endParaRPr lang="en-US" dirty="0"/>
          </a:p>
        </p:txBody>
      </p:sp>
    </p:spTree>
    <p:extLst>
      <p:ext uri="{BB962C8B-B14F-4D97-AF65-F5344CB8AC3E}">
        <p14:creationId xmlns:p14="http://schemas.microsoft.com/office/powerpoint/2010/main" val="3384483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ology Presentation for Dr. Sumner">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TI Red Accent (Whi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Urology Presentation for Dr. Sumner</Template>
  <TotalTime>3024</TotalTime>
  <Words>1167</Words>
  <Application>Microsoft Office PowerPoint</Application>
  <PresentationFormat>On-screen Show (4:3)</PresentationFormat>
  <Paragraphs>217</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Urology Presentation for Dr. Sumner</vt:lpstr>
      <vt:lpstr>RTI Red Accent (White)</vt:lpstr>
      <vt:lpstr>NMR Hands On  UAB Metabolomics Training Course June 02-05,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Metabolomics and Urology</dc:title>
  <dc:creator>Pathmasiri, Wimal</dc:creator>
  <cp:lastModifiedBy>Pathmasiri, Wimal</cp:lastModifiedBy>
  <cp:revision>404</cp:revision>
  <dcterms:created xsi:type="dcterms:W3CDTF">2013-01-21T14:41:04Z</dcterms:created>
  <dcterms:modified xsi:type="dcterms:W3CDTF">2014-05-24T13:43:35Z</dcterms:modified>
</cp:coreProperties>
</file>